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handoutMasterIdLst>
    <p:handoutMasterId r:id="rId119"/>
  </p:handoutMasterIdLst>
  <p:sldIdLst>
    <p:sldId id="256" r:id="rId2"/>
    <p:sldId id="449" r:id="rId3"/>
    <p:sldId id="450" r:id="rId4"/>
    <p:sldId id="451" r:id="rId5"/>
    <p:sldId id="452" r:id="rId6"/>
    <p:sldId id="453" r:id="rId7"/>
    <p:sldId id="454" r:id="rId8"/>
    <p:sldId id="455" r:id="rId9"/>
    <p:sldId id="456" r:id="rId10"/>
    <p:sldId id="457" r:id="rId11"/>
    <p:sldId id="480" r:id="rId12"/>
    <p:sldId id="458" r:id="rId13"/>
    <p:sldId id="488" r:id="rId14"/>
    <p:sldId id="489" r:id="rId15"/>
    <p:sldId id="490" r:id="rId16"/>
    <p:sldId id="491" r:id="rId17"/>
    <p:sldId id="459" r:id="rId18"/>
    <p:sldId id="460" r:id="rId19"/>
    <p:sldId id="461" r:id="rId20"/>
    <p:sldId id="462" r:id="rId21"/>
    <p:sldId id="463" r:id="rId22"/>
    <p:sldId id="482" r:id="rId23"/>
    <p:sldId id="483" r:id="rId24"/>
    <p:sldId id="569" r:id="rId25"/>
    <p:sldId id="484" r:id="rId26"/>
    <p:sldId id="487" r:id="rId27"/>
    <p:sldId id="465" r:id="rId28"/>
    <p:sldId id="466" r:id="rId29"/>
    <p:sldId id="467" r:id="rId30"/>
    <p:sldId id="468" r:id="rId31"/>
    <p:sldId id="469" r:id="rId32"/>
    <p:sldId id="470" r:id="rId33"/>
    <p:sldId id="471" r:id="rId34"/>
    <p:sldId id="472" r:id="rId35"/>
    <p:sldId id="473" r:id="rId36"/>
    <p:sldId id="474" r:id="rId37"/>
    <p:sldId id="570" r:id="rId38"/>
    <p:sldId id="571" r:id="rId39"/>
    <p:sldId id="475" r:id="rId40"/>
    <p:sldId id="568" r:id="rId41"/>
    <p:sldId id="476" r:id="rId42"/>
    <p:sldId id="561" r:id="rId43"/>
    <p:sldId id="562" r:id="rId44"/>
    <p:sldId id="518" r:id="rId45"/>
    <p:sldId id="517" r:id="rId46"/>
    <p:sldId id="494" r:id="rId47"/>
    <p:sldId id="495" r:id="rId48"/>
    <p:sldId id="496" r:id="rId49"/>
    <p:sldId id="497" r:id="rId50"/>
    <p:sldId id="505" r:id="rId51"/>
    <p:sldId id="563" r:id="rId52"/>
    <p:sldId id="564" r:id="rId53"/>
    <p:sldId id="565" r:id="rId54"/>
    <p:sldId id="498" r:id="rId55"/>
    <p:sldId id="499" r:id="rId56"/>
    <p:sldId id="500" r:id="rId57"/>
    <p:sldId id="501" r:id="rId58"/>
    <p:sldId id="567" r:id="rId59"/>
    <p:sldId id="502" r:id="rId60"/>
    <p:sldId id="503" r:id="rId61"/>
    <p:sldId id="504" r:id="rId62"/>
    <p:sldId id="506" r:id="rId63"/>
    <p:sldId id="508" r:id="rId64"/>
    <p:sldId id="507" r:id="rId65"/>
    <p:sldId id="509" r:id="rId66"/>
    <p:sldId id="510" r:id="rId67"/>
    <p:sldId id="511" r:id="rId68"/>
    <p:sldId id="512" r:id="rId69"/>
    <p:sldId id="513" r:id="rId70"/>
    <p:sldId id="515" r:id="rId71"/>
    <p:sldId id="516" r:id="rId72"/>
    <p:sldId id="543" r:id="rId73"/>
    <p:sldId id="519" r:id="rId74"/>
    <p:sldId id="520" r:id="rId75"/>
    <p:sldId id="521" r:id="rId76"/>
    <p:sldId id="522" r:id="rId77"/>
    <p:sldId id="558" r:id="rId78"/>
    <p:sldId id="523" r:id="rId79"/>
    <p:sldId id="524" r:id="rId80"/>
    <p:sldId id="525" r:id="rId81"/>
    <p:sldId id="526" r:id="rId82"/>
    <p:sldId id="527" r:id="rId83"/>
    <p:sldId id="528" r:id="rId84"/>
    <p:sldId id="544" r:id="rId85"/>
    <p:sldId id="529" r:id="rId86"/>
    <p:sldId id="530" r:id="rId87"/>
    <p:sldId id="531" r:id="rId88"/>
    <p:sldId id="532" r:id="rId89"/>
    <p:sldId id="533" r:id="rId90"/>
    <p:sldId id="534" r:id="rId91"/>
    <p:sldId id="535" r:id="rId92"/>
    <p:sldId id="536" r:id="rId93"/>
    <p:sldId id="566" r:id="rId94"/>
    <p:sldId id="537" r:id="rId95"/>
    <p:sldId id="538" r:id="rId96"/>
    <p:sldId id="539" r:id="rId97"/>
    <p:sldId id="540" r:id="rId98"/>
    <p:sldId id="541" r:id="rId99"/>
    <p:sldId id="559" r:id="rId100"/>
    <p:sldId id="542" r:id="rId101"/>
    <p:sldId id="545" r:id="rId102"/>
    <p:sldId id="546" r:id="rId103"/>
    <p:sldId id="547" r:id="rId104"/>
    <p:sldId id="548" r:id="rId105"/>
    <p:sldId id="549" r:id="rId106"/>
    <p:sldId id="550" r:id="rId107"/>
    <p:sldId id="551" r:id="rId108"/>
    <p:sldId id="552" r:id="rId109"/>
    <p:sldId id="553" r:id="rId110"/>
    <p:sldId id="554" r:id="rId111"/>
    <p:sldId id="555" r:id="rId112"/>
    <p:sldId id="477" r:id="rId113"/>
    <p:sldId id="560" r:id="rId114"/>
    <p:sldId id="485" r:id="rId115"/>
    <p:sldId id="486" r:id="rId116"/>
    <p:sldId id="260" r:id="rId1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99814" autoAdjust="0"/>
  </p:normalViewPr>
  <p:slideViewPr>
    <p:cSldViewPr>
      <p:cViewPr varScale="1">
        <p:scale>
          <a:sx n="75" d="100"/>
          <a:sy n="75" d="100"/>
        </p:scale>
        <p:origin x="1308" y="78"/>
      </p:cViewPr>
      <p:guideLst>
        <p:guide orient="horz" pos="2160"/>
        <p:guide pos="2880"/>
      </p:guideLst>
    </p:cSldViewPr>
  </p:slideViewPr>
  <p:outlineViewPr>
    <p:cViewPr>
      <p:scale>
        <a:sx n="33" d="100"/>
        <a:sy n="33" d="100"/>
      </p:scale>
      <p:origin x="0" y="404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90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pPr/>
              <a:t>2016/4/28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pPr/>
              <a:t>‹#›</a:t>
            </a:fld>
            <a:endParaRPr lang="zh-CN" altLang="en-US"/>
          </a:p>
        </p:txBody>
      </p:sp>
    </p:spTree>
    <p:extLst>
      <p:ext uri="{BB962C8B-B14F-4D97-AF65-F5344CB8AC3E}">
        <p14:creationId xmlns:p14="http://schemas.microsoft.com/office/powerpoint/2010/main" val="3436782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pPr/>
              <a:t>2016/4/28</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pPr/>
              <a:t>‹#›</a:t>
            </a:fld>
            <a:endParaRPr lang="zh-CN" altLang="en-US"/>
          </a:p>
        </p:txBody>
      </p:sp>
    </p:spTree>
    <p:extLst>
      <p:ext uri="{BB962C8B-B14F-4D97-AF65-F5344CB8AC3E}">
        <p14:creationId xmlns:p14="http://schemas.microsoft.com/office/powerpoint/2010/main" val="159103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a:t>
            </a:fld>
            <a:endParaRPr lang="zh-CN" altLang="en-US"/>
          </a:p>
        </p:txBody>
      </p:sp>
    </p:spTree>
    <p:extLst>
      <p:ext uri="{BB962C8B-B14F-4D97-AF65-F5344CB8AC3E}">
        <p14:creationId xmlns:p14="http://schemas.microsoft.com/office/powerpoint/2010/main" val="2094103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a:prstGeom prst="rect">
            <a:avLst/>
          </a:prstGeo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CE75F51-A5DD-47E4-B05E-3EBC9AC77F85}" type="slidenum">
              <a:rPr lang="zh-CN" altLang="en-US" smtClean="0"/>
              <a:pPr/>
              <a:t>4</a:t>
            </a:fld>
            <a:endParaRPr lang="zh-CN" altLang="en-US"/>
          </a:p>
        </p:txBody>
      </p:sp>
    </p:spTree>
    <p:extLst>
      <p:ext uri="{BB962C8B-B14F-4D97-AF65-F5344CB8AC3E}">
        <p14:creationId xmlns:p14="http://schemas.microsoft.com/office/powerpoint/2010/main" val="259430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a:prstGeom prst="rect">
            <a:avLst/>
          </a:prstGeo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CE75F51-A5DD-47E4-B05E-3EBC9AC77F85}" type="slidenum">
              <a:rPr lang="zh-CN" altLang="en-US" smtClean="0"/>
              <a:pPr/>
              <a:t>12</a:t>
            </a:fld>
            <a:endParaRPr lang="zh-CN" altLang="en-US"/>
          </a:p>
        </p:txBody>
      </p:sp>
    </p:spTree>
    <p:extLst>
      <p:ext uri="{BB962C8B-B14F-4D97-AF65-F5344CB8AC3E}">
        <p14:creationId xmlns:p14="http://schemas.microsoft.com/office/powerpoint/2010/main" val="3337980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a:prstGeom prst="rect">
            <a:avLst/>
          </a:prstGeo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CE75F51-A5DD-47E4-B05E-3EBC9AC77F85}" type="slidenum">
              <a:rPr lang="zh-CN" altLang="en-US" smtClean="0"/>
              <a:pPr/>
              <a:t>17</a:t>
            </a:fld>
            <a:endParaRPr lang="zh-CN" altLang="en-US"/>
          </a:p>
        </p:txBody>
      </p:sp>
    </p:spTree>
    <p:extLst>
      <p:ext uri="{BB962C8B-B14F-4D97-AF65-F5344CB8AC3E}">
        <p14:creationId xmlns:p14="http://schemas.microsoft.com/office/powerpoint/2010/main" val="4098159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a:prstGeom prst="rect">
            <a:avLst/>
          </a:prstGeo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CE75F51-A5DD-47E4-B05E-3EBC9AC77F85}" type="slidenum">
              <a:rPr lang="zh-CN" altLang="en-US" smtClean="0"/>
              <a:pPr/>
              <a:t>18</a:t>
            </a:fld>
            <a:endParaRPr lang="zh-CN" altLang="en-US"/>
          </a:p>
        </p:txBody>
      </p:sp>
    </p:spTree>
    <p:extLst>
      <p:ext uri="{BB962C8B-B14F-4D97-AF65-F5344CB8AC3E}">
        <p14:creationId xmlns:p14="http://schemas.microsoft.com/office/powerpoint/2010/main" val="139985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6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7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8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9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0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3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7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8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9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20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3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6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7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8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29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30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6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33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3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3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3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749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2016/4/28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2016/4/28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2016/4/28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8"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2016/4/28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3" r:id="rId41"/>
    <p:sldLayoutId id="2147483694" r:id="rId42"/>
    <p:sldLayoutId id="2147483695" r:id="rId43"/>
    <p:sldLayoutId id="2147483696" r:id="rId44"/>
    <p:sldLayoutId id="2147483697" r:id="rId45"/>
    <p:sldLayoutId id="2147483698" r:id="rId4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6.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6.xml"/></Relationships>
</file>

<file path=ppt/slides/_rels/slide10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6.xml"/></Relationships>
</file>

<file path=ppt/slides/_rels/slide1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mailto:zzyybs@126.com" TargetMode="External"/><Relationship Id="rId1" Type="http://schemas.openxmlformats.org/officeDocument/2006/relationships/slideLayout" Target="../slideLayouts/slideLayout3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zzyybs/oa.git" TargetMode="Externa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6.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6.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副标题 2"/>
          <p:cNvSpPr>
            <a:spLocks noGrp="1"/>
          </p:cNvSpPr>
          <p:nvPr>
            <p:ph type="subTitle" idx="1"/>
          </p:nvPr>
        </p:nvSpPr>
        <p:spPr>
          <a:xfrm>
            <a:off x="0" y="5572116"/>
            <a:ext cx="6072230" cy="1285884"/>
          </a:xfrm>
        </p:spPr>
        <p:txBody>
          <a:bodyPr>
            <a:noAutofit/>
          </a:bodyPr>
          <a:lstStyle/>
          <a:p>
            <a:pPr algn="l"/>
            <a:r>
              <a:rPr lang="zh-CN" alt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rPr>
              <a:t>讲师：周阳   </a:t>
            </a:r>
            <a:r>
              <a:rPr lang="en-US" altLang="zh-CN"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rPr>
              <a:t>2016.04V1.7</a:t>
            </a:r>
          </a:p>
        </p:txBody>
      </p:sp>
      <p:sp>
        <p:nvSpPr>
          <p:cNvPr id="5" name="标题 1"/>
          <p:cNvSpPr>
            <a:spLocks noGrp="1"/>
          </p:cNvSpPr>
          <p:nvPr>
            <p:ph type="ctrTitle"/>
          </p:nvPr>
        </p:nvSpPr>
        <p:spPr>
          <a:xfrm>
            <a:off x="251520" y="2276872"/>
            <a:ext cx="8568952" cy="1470025"/>
          </a:xfrm>
        </p:spPr>
        <p:txBody>
          <a:bodyPr>
            <a:normAutofit/>
          </a:bodyPr>
          <a:lstStyle/>
          <a:p>
            <a:r>
              <a:rPr lang="en-US" altLang="zh-CN" sz="7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rPr>
              <a:t>Git</a:t>
            </a:r>
            <a:r>
              <a:rPr lang="en-US" altLang="zh-CN" sz="7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rPr>
              <a:t>/</a:t>
            </a:r>
            <a:r>
              <a:rPr lang="en-US" altLang="zh-CN" sz="7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rPr>
              <a:t>Github</a:t>
            </a:r>
            <a:endParaRPr lang="zh-CN" alt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23"/>
          <p:cNvGrpSpPr/>
          <p:nvPr/>
        </p:nvGrpSpPr>
        <p:grpSpPr>
          <a:xfrm>
            <a:off x="1403648" y="3429000"/>
            <a:ext cx="6203950" cy="721529"/>
            <a:chOff x="1470025" y="3465513"/>
            <a:chExt cx="6203950" cy="721529"/>
          </a:xfrm>
        </p:grpSpPr>
        <p:sp>
          <p:nvSpPr>
            <p:cNvPr id="4" name="矩形 3"/>
            <p:cNvSpPr/>
            <p:nvPr/>
          </p:nvSpPr>
          <p:spPr>
            <a:xfrm>
              <a:off x="1470025" y="3465513"/>
              <a:ext cx="6203950" cy="302482"/>
            </a:xfrm>
            <a:prstGeom prst="rect">
              <a:avLst/>
            </a:prstGeom>
            <a:solidFill>
              <a:srgbClr val="0070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4459734" y="3761284"/>
              <a:ext cx="493880" cy="42575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15"/>
          <p:cNvGrpSpPr/>
          <p:nvPr/>
        </p:nvGrpSpPr>
        <p:grpSpPr>
          <a:xfrm>
            <a:off x="2051720" y="1412776"/>
            <a:ext cx="2368673" cy="1876114"/>
            <a:chOff x="1759073" y="1589399"/>
            <a:chExt cx="2632450" cy="1876114"/>
          </a:xfrm>
          <a:solidFill>
            <a:srgbClr val="0070C0"/>
          </a:solidFill>
        </p:grpSpPr>
        <p:sp>
          <p:nvSpPr>
            <p:cNvPr id="3" name="椭圆 2"/>
            <p:cNvSpPr/>
            <p:nvPr/>
          </p:nvSpPr>
          <p:spPr>
            <a:xfrm>
              <a:off x="2137241" y="1589399"/>
              <a:ext cx="1876114" cy="1876114"/>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759073" y="2265846"/>
              <a:ext cx="2632450" cy="954107"/>
            </a:xfrm>
            <a:prstGeom prst="rect">
              <a:avLst/>
            </a:prstGeom>
            <a:noFill/>
          </p:spPr>
          <p:txBody>
            <a:bodyPr wrap="square" rtlCol="0">
              <a:spAutoFit/>
            </a:bodyP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rPr>
                <a:t>下载</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5004048" y="1412776"/>
            <a:ext cx="2396836" cy="1876114"/>
            <a:chOff x="4769691" y="1589399"/>
            <a:chExt cx="2632450" cy="1876114"/>
          </a:xfrm>
        </p:grpSpPr>
        <p:sp>
          <p:nvSpPr>
            <p:cNvPr id="19" name="椭圆 18"/>
            <p:cNvSpPr/>
            <p:nvPr/>
          </p:nvSpPr>
          <p:spPr>
            <a:xfrm>
              <a:off x="5147859" y="1589399"/>
              <a:ext cx="1876114" cy="1876114"/>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769691" y="2265846"/>
              <a:ext cx="2632450" cy="523220"/>
            </a:xfrm>
            <a:prstGeom prst="rect">
              <a:avLst/>
            </a:prstGeom>
            <a:noFill/>
          </p:spPr>
          <p:txBody>
            <a:bodyPr wrap="square" rtlCol="0">
              <a:spAutoFit/>
            </a:bodyP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rPr>
                <a:t>安装</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539552" y="4293096"/>
            <a:ext cx="6696744" cy="1346765"/>
          </a:xfrm>
          <a:prstGeom prst="rect">
            <a:avLst/>
          </a:prstGeom>
          <a:noFill/>
        </p:spPr>
        <p:txBody>
          <a:bodyPr wrap="square" lIns="38341" tIns="19170" rIns="38341" bIns="19170" rtlCol="0">
            <a:spAutoFit/>
          </a:bodyPr>
          <a:lstStyle/>
          <a:p>
            <a:pPr>
              <a:lnSpc>
                <a:spcPct val="125000"/>
              </a:lnSpc>
            </a:pPr>
            <a:r>
              <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rPr>
              <a:t>1</a:t>
            </a:r>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、官网及下载地址：</a:t>
            </a:r>
            <a:r>
              <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rPr>
              <a:t> http://msysgit.github.io/</a:t>
            </a:r>
          </a:p>
          <a:p>
            <a:pPr>
              <a:lnSpc>
                <a:spcPct val="125000"/>
              </a:lnSpc>
            </a:pPr>
            <a:endPar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25000"/>
              </a:lnSpc>
            </a:pPr>
            <a:endPar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25000"/>
              </a:lnSpc>
            </a:pPr>
            <a:endPar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1" name="组合 28"/>
          <p:cNvGrpSpPr/>
          <p:nvPr/>
        </p:nvGrpSpPr>
        <p:grpSpPr>
          <a:xfrm>
            <a:off x="0" y="980728"/>
            <a:ext cx="3247258" cy="529772"/>
            <a:chOff x="0" y="284389"/>
            <a:chExt cx="1692275" cy="529772"/>
          </a:xfrm>
        </p:grpSpPr>
        <p:sp>
          <p:nvSpPr>
            <p:cNvPr id="30" name="矩形 29"/>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下载</a:t>
              </a:r>
              <a:r>
                <a:rPr lang="en-US" altLang="zh-CN"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安装</a:t>
              </a:r>
              <a:r>
                <a:rPr lang="en-US" altLang="zh-CN"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配置</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加号 1"/>
          <p:cNvSpPr/>
          <p:nvPr/>
        </p:nvSpPr>
        <p:spPr bwMode="auto">
          <a:xfrm>
            <a:off x="4427984" y="2060848"/>
            <a:ext cx="606132" cy="707844"/>
          </a:xfrm>
          <a:prstGeom prst="mathPl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341" tIns="19170" rIns="38341" bIns="19170" numCol="1" rtlCol="0" anchor="t" anchorCtr="0" compatLnSpc="1">
            <a:prstTxWarp prst="textNoShape">
              <a:avLst/>
            </a:prstTxWarp>
          </a:bodyPr>
          <a:lstStyle/>
          <a:p>
            <a:pPr defTabSz="383408" fontAlgn="base">
              <a:spcBef>
                <a:spcPct val="0"/>
              </a:spcBef>
              <a:spcAft>
                <a:spcPct val="0"/>
              </a:spcAft>
            </a:pPr>
            <a:endParaRPr lang="zh-CN" altLang="en-US" sz="800" dirty="0" smtClean="0">
              <a:latin typeface="Arial" pitchFamily="34" charset="0"/>
              <a:ea typeface="宋体" pitchFamily="2"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6910" y="1095604"/>
            <a:ext cx="1313319" cy="1762649"/>
          </a:xfrm>
          <a:prstGeom prst="rect">
            <a:avLst/>
          </a:prstGeom>
        </p:spPr>
      </p:pic>
      <p:pic>
        <p:nvPicPr>
          <p:cNvPr id="6" name="Picture 2"/>
          <p:cNvPicPr>
            <a:picLocks noChangeAspect="1" noChangeArrowheads="1"/>
          </p:cNvPicPr>
          <p:nvPr/>
        </p:nvPicPr>
        <p:blipFill>
          <a:blip r:embed="rId3" cstate="print"/>
          <a:srcRect/>
          <a:stretch>
            <a:fillRect/>
          </a:stretch>
        </p:blipFill>
        <p:spPr bwMode="auto">
          <a:xfrm>
            <a:off x="395536" y="5517232"/>
            <a:ext cx="6399174" cy="1024598"/>
          </a:xfrm>
          <a:prstGeom prst="rect">
            <a:avLst/>
          </a:prstGeom>
          <a:noFill/>
          <a:ln w="9525">
            <a:noFill/>
            <a:miter lim="800000"/>
            <a:headEnd/>
            <a:tailEnd/>
          </a:ln>
        </p:spPr>
      </p:pic>
    </p:spTree>
    <p:extLst>
      <p:ext uri="{BB962C8B-B14F-4D97-AF65-F5344CB8AC3E}">
        <p14:creationId xmlns:p14="http://schemas.microsoft.com/office/powerpoint/2010/main" val="222277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53" presetClass="entr" presetSubtype="16"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53" presetClass="entr" presetSubtype="16" fill="hold"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960776"/>
          </a:xfrm>
          <a:prstGeom prst="rect">
            <a:avLst/>
          </a:prstGeom>
          <a:noFill/>
        </p:spPr>
        <p:txBody>
          <a:bodyPr wrap="square" rtlCol="0">
            <a:spAutoFit/>
          </a:bodyPr>
          <a:lstStyle/>
          <a:p>
            <a:pPr>
              <a:lnSpc>
                <a:spcPct val="150000"/>
              </a:lnSpc>
            </a:pP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新建，我们用</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插件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到本地，现在假设项目经理已经在</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上搭建好一个</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project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，新员工入职需要</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下来到本地进行开发干活</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7" name="Picture 3"/>
          <p:cNvPicPr>
            <a:picLocks noChangeAspect="1" noChangeArrowheads="1"/>
          </p:cNvPicPr>
          <p:nvPr/>
        </p:nvPicPr>
        <p:blipFill>
          <a:blip r:embed="rId2" cstate="print"/>
          <a:srcRect/>
          <a:stretch>
            <a:fillRect/>
          </a:stretch>
        </p:blipFill>
        <p:spPr bwMode="auto">
          <a:xfrm>
            <a:off x="236077" y="1772816"/>
            <a:ext cx="8907923" cy="47023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553998"/>
          </a:xfrm>
          <a:prstGeom prst="rect">
            <a:avLst/>
          </a:prstGeom>
          <a:noFill/>
        </p:spPr>
        <p:txBody>
          <a:bodyPr wrap="square" rtlCol="0">
            <a:spAutoFit/>
          </a:bodyPr>
          <a:lstStyle/>
          <a:p>
            <a:pPr>
              <a:lnSpc>
                <a:spcPct val="150000"/>
              </a:lnSpc>
            </a:pP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新建，我们用</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插件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a:t>
            </a:r>
          </a:p>
        </p:txBody>
      </p:sp>
      <p:pic>
        <p:nvPicPr>
          <p:cNvPr id="2050" name="Picture 2"/>
          <p:cNvPicPr>
            <a:picLocks noChangeAspect="1" noChangeArrowheads="1"/>
          </p:cNvPicPr>
          <p:nvPr/>
        </p:nvPicPr>
        <p:blipFill>
          <a:blip r:embed="rId2" cstate="print"/>
          <a:srcRect/>
          <a:stretch>
            <a:fillRect/>
          </a:stretch>
        </p:blipFill>
        <p:spPr bwMode="auto">
          <a:xfrm>
            <a:off x="300489" y="1268760"/>
            <a:ext cx="8591991" cy="52638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553998"/>
          </a:xfrm>
          <a:prstGeom prst="rect">
            <a:avLst/>
          </a:prstGeom>
          <a:noFill/>
        </p:spPr>
        <p:txBody>
          <a:bodyPr wrap="square" rtlCol="0">
            <a:spAutoFit/>
          </a:bodyPr>
          <a:lstStyle/>
          <a:p>
            <a:pPr>
              <a:lnSpc>
                <a:spcPct val="150000"/>
              </a:lnSpc>
            </a:pP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新建，我们用</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插件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a:t>
            </a:r>
          </a:p>
        </p:txBody>
      </p:sp>
      <p:pic>
        <p:nvPicPr>
          <p:cNvPr id="3074" name="Picture 2"/>
          <p:cNvPicPr>
            <a:picLocks noChangeAspect="1" noChangeArrowheads="1"/>
          </p:cNvPicPr>
          <p:nvPr/>
        </p:nvPicPr>
        <p:blipFill>
          <a:blip r:embed="rId2" cstate="print"/>
          <a:srcRect/>
          <a:stretch>
            <a:fillRect/>
          </a:stretch>
        </p:blipFill>
        <p:spPr bwMode="auto">
          <a:xfrm>
            <a:off x="1115616" y="1412776"/>
            <a:ext cx="6408712" cy="5076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553998"/>
          </a:xfrm>
          <a:prstGeom prst="rect">
            <a:avLst/>
          </a:prstGeom>
          <a:noFill/>
        </p:spPr>
        <p:txBody>
          <a:bodyPr wrap="square" rtlCol="0">
            <a:spAutoFit/>
          </a:bodyPr>
          <a:lstStyle/>
          <a:p>
            <a:pPr>
              <a:lnSpc>
                <a:spcPct val="150000"/>
              </a:lnSpc>
            </a:pP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新建，我们用</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插件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---4</a:t>
            </a:r>
          </a:p>
        </p:txBody>
      </p:sp>
      <p:pic>
        <p:nvPicPr>
          <p:cNvPr id="4098" name="Picture 2"/>
          <p:cNvPicPr>
            <a:picLocks noChangeAspect="1" noChangeArrowheads="1"/>
          </p:cNvPicPr>
          <p:nvPr/>
        </p:nvPicPr>
        <p:blipFill>
          <a:blip r:embed="rId2" cstate="print"/>
          <a:srcRect/>
          <a:stretch>
            <a:fillRect/>
          </a:stretch>
        </p:blipFill>
        <p:spPr bwMode="auto">
          <a:xfrm>
            <a:off x="179512" y="1556792"/>
            <a:ext cx="4896544" cy="4723195"/>
          </a:xfrm>
          <a:prstGeom prst="rect">
            <a:avLst/>
          </a:prstGeom>
          <a:noFill/>
          <a:ln w="9525">
            <a:noFill/>
            <a:miter lim="800000"/>
            <a:headEnd/>
            <a:tailEnd/>
          </a:ln>
        </p:spPr>
      </p:pic>
      <p:sp>
        <p:nvSpPr>
          <p:cNvPr id="5" name="TextBox 4"/>
          <p:cNvSpPr txBox="1"/>
          <p:nvPr/>
        </p:nvSpPr>
        <p:spPr>
          <a:xfrm>
            <a:off x="5436096" y="2132856"/>
            <a:ext cx="3312368" cy="1323439"/>
          </a:xfrm>
          <a:prstGeom prst="rect">
            <a:avLst/>
          </a:prstGeom>
          <a:noFill/>
        </p:spPr>
        <p:txBody>
          <a:bodyPr wrap="square" rtlCol="0">
            <a:spAutoFit/>
          </a:bodyPr>
          <a:lstStyle/>
          <a:p>
            <a:pPr marL="342900" indent="-342900">
              <a:buAutoNum type="arabicPlain"/>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成功</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marL="342900" indent="-342900">
              <a:buAutoNum type="arabicPlain"/>
            </a:pP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marL="342900" indent="-342900">
              <a:buAutoNum type="arabicPlain"/>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但是可以看到我们</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里面还没有出现</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553998"/>
          </a:xfrm>
          <a:prstGeom prst="rect">
            <a:avLst/>
          </a:prstGeom>
          <a:noFill/>
        </p:spPr>
        <p:txBody>
          <a:bodyPr wrap="square" rtlCol="0">
            <a:spAutoFit/>
          </a:bodyPr>
          <a:lstStyle/>
          <a:p>
            <a:pPr>
              <a:lnSpc>
                <a:spcPct val="150000"/>
              </a:lnSpc>
            </a:pP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新建，我们用</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插件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a:t>
            </a:r>
          </a:p>
        </p:txBody>
      </p:sp>
      <p:sp>
        <p:nvSpPr>
          <p:cNvPr id="5" name="TextBox 4"/>
          <p:cNvSpPr txBox="1"/>
          <p:nvPr/>
        </p:nvSpPr>
        <p:spPr>
          <a:xfrm>
            <a:off x="323528" y="1412776"/>
            <a:ext cx="7920880" cy="400110"/>
          </a:xfrm>
          <a:prstGeom prst="rect">
            <a:avLst/>
          </a:prstGeom>
          <a:noFill/>
        </p:spPr>
        <p:txBody>
          <a:bodyPr wrap="square" rtlCol="0">
            <a:spAutoFit/>
          </a:bodyPr>
          <a:lstStyle/>
          <a:p>
            <a:pPr marL="342900" indent="-342900"/>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里面</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import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进刚刚</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到本地的工程，选</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Import……</a:t>
            </a:r>
          </a:p>
        </p:txBody>
      </p:sp>
      <p:pic>
        <p:nvPicPr>
          <p:cNvPr id="5122" name="Picture 2"/>
          <p:cNvPicPr>
            <a:picLocks noChangeAspect="1" noChangeArrowheads="1"/>
          </p:cNvPicPr>
          <p:nvPr/>
        </p:nvPicPr>
        <p:blipFill>
          <a:blip r:embed="rId2" cstate="print"/>
          <a:srcRect/>
          <a:stretch>
            <a:fillRect/>
          </a:stretch>
        </p:blipFill>
        <p:spPr bwMode="auto">
          <a:xfrm>
            <a:off x="179512" y="1844824"/>
            <a:ext cx="4176464" cy="4608512"/>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499992" y="1844824"/>
            <a:ext cx="4399034" cy="4608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553998"/>
          </a:xfrm>
          <a:prstGeom prst="rect">
            <a:avLst/>
          </a:prstGeom>
          <a:noFill/>
        </p:spPr>
        <p:txBody>
          <a:bodyPr wrap="square" rtlCol="0">
            <a:spAutoFit/>
          </a:bodyPr>
          <a:lstStyle/>
          <a:p>
            <a:pPr>
              <a:lnSpc>
                <a:spcPct val="150000"/>
              </a:lnSpc>
            </a:pP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新建，我们用</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插件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---6</a:t>
            </a:r>
          </a:p>
        </p:txBody>
      </p:sp>
      <p:pic>
        <p:nvPicPr>
          <p:cNvPr id="6146" name="Picture 2"/>
          <p:cNvPicPr>
            <a:picLocks noChangeAspect="1" noChangeArrowheads="1"/>
          </p:cNvPicPr>
          <p:nvPr/>
        </p:nvPicPr>
        <p:blipFill>
          <a:blip r:embed="rId2" cstate="print"/>
          <a:srcRect/>
          <a:stretch>
            <a:fillRect/>
          </a:stretch>
        </p:blipFill>
        <p:spPr bwMode="auto">
          <a:xfrm>
            <a:off x="0" y="1412776"/>
            <a:ext cx="4499992" cy="523875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4716017" y="1340768"/>
            <a:ext cx="4427984" cy="523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553998"/>
          </a:xfrm>
          <a:prstGeom prst="rect">
            <a:avLst/>
          </a:prstGeom>
          <a:noFill/>
        </p:spPr>
        <p:txBody>
          <a:bodyPr wrap="square" rtlCol="0">
            <a:spAutoFit/>
          </a:bodyPr>
          <a:lstStyle/>
          <a:p>
            <a:pPr>
              <a:lnSpc>
                <a:spcPct val="150000"/>
              </a:lnSpc>
            </a:pP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新建，我们用</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插件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---7</a:t>
            </a:r>
          </a:p>
        </p:txBody>
      </p:sp>
      <p:pic>
        <p:nvPicPr>
          <p:cNvPr id="7170" name="Picture 2"/>
          <p:cNvPicPr>
            <a:picLocks noChangeAspect="1" noChangeArrowheads="1"/>
          </p:cNvPicPr>
          <p:nvPr/>
        </p:nvPicPr>
        <p:blipFill>
          <a:blip r:embed="rId2" cstate="print"/>
          <a:srcRect/>
          <a:stretch>
            <a:fillRect/>
          </a:stretch>
        </p:blipFill>
        <p:spPr bwMode="auto">
          <a:xfrm>
            <a:off x="179512" y="1340768"/>
            <a:ext cx="4464495" cy="523875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5076056" y="1916832"/>
            <a:ext cx="3528392" cy="3744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553998"/>
          </a:xfrm>
          <a:prstGeom prst="rect">
            <a:avLst/>
          </a:prstGeom>
          <a:noFill/>
        </p:spPr>
        <p:txBody>
          <a:bodyPr wrap="square" rtlCol="0">
            <a:spAutoFit/>
          </a:bodyPr>
          <a:lstStyle/>
          <a:p>
            <a:pPr>
              <a:lnSpc>
                <a:spcPct val="150000"/>
              </a:lnSpc>
            </a:pP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新建，我们用</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插件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---8</a:t>
            </a:r>
          </a:p>
        </p:txBody>
      </p:sp>
      <p:sp>
        <p:nvSpPr>
          <p:cNvPr id="5" name="TextBox 4"/>
          <p:cNvSpPr txBox="1"/>
          <p:nvPr/>
        </p:nvSpPr>
        <p:spPr>
          <a:xfrm>
            <a:off x="179512" y="1916832"/>
            <a:ext cx="8964488" cy="496996"/>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本次是从服务器上</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到本地，试试各种提交交互</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496996"/>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Local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和</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Remote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的冲突产生</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a:t>
            </a:r>
          </a:p>
        </p:txBody>
      </p:sp>
      <p:sp>
        <p:nvSpPr>
          <p:cNvPr id="4" name="TextBox 3"/>
          <p:cNvSpPr txBox="1"/>
          <p:nvPr/>
        </p:nvSpPr>
        <p:spPr>
          <a:xfrm>
            <a:off x="179512" y="1556792"/>
            <a:ext cx="8964488" cy="2400657"/>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假设某程序员粗心大意，忘记提交前先同步比对和</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pull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到本地，直接提交产生冲突了。</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此时发现，不管如何提交都不能推送到</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上。</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演示中提醒学生看看分支上的红色报错提示</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p>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工程</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-----Team-----Synchronize   Workspace</a:t>
            </a:r>
          </a:p>
        </p:txBody>
      </p:sp>
      <p:pic>
        <p:nvPicPr>
          <p:cNvPr id="8194" name="Picture 2"/>
          <p:cNvPicPr>
            <a:picLocks noChangeAspect="1" noChangeArrowheads="1"/>
          </p:cNvPicPr>
          <p:nvPr/>
        </p:nvPicPr>
        <p:blipFill>
          <a:blip r:embed="rId2" cstate="print"/>
          <a:srcRect/>
          <a:stretch>
            <a:fillRect/>
          </a:stretch>
        </p:blipFill>
        <p:spPr bwMode="auto">
          <a:xfrm>
            <a:off x="251520" y="4628880"/>
            <a:ext cx="8712967" cy="165417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1000" fill="hold"/>
                                        <p:tgtEl>
                                          <p:spTgt spid="8194"/>
                                        </p:tgtEl>
                                        <p:attrNameLst>
                                          <p:attrName>ppt_x</p:attrName>
                                        </p:attrNameLst>
                                      </p:cBhvr>
                                      <p:tavLst>
                                        <p:tav tm="0">
                                          <p:val>
                                            <p:strVal val="0-#ppt_w/2"/>
                                          </p:val>
                                        </p:tav>
                                        <p:tav tm="100000">
                                          <p:val>
                                            <p:strVal val="#ppt_x"/>
                                          </p:val>
                                        </p:tav>
                                      </p:tavLst>
                                    </p:anim>
                                    <p:anim calcmode="lin" valueType="num">
                                      <p:cBhvr additive="base">
                                        <p:cTn id="8" dur="1000" fill="hold"/>
                                        <p:tgtEl>
                                          <p:spTgt spid="8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553998"/>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Local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和</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Remote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的冲突解决</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a:t>
            </a:r>
          </a:p>
        </p:txBody>
      </p:sp>
      <p:sp>
        <p:nvSpPr>
          <p:cNvPr id="4" name="TextBox 3"/>
          <p:cNvSpPr txBox="1"/>
          <p:nvPr/>
        </p:nvSpPr>
        <p:spPr>
          <a:xfrm>
            <a:off x="179512" y="1556792"/>
            <a:ext cx="8964488" cy="1015663"/>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先从远程</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pull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到本地，见下图，已经发生内容冲突了，</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不能自动合并了，需要人工干预</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323528" y="2780928"/>
            <a:ext cx="8424936" cy="3724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187012" y="1556792"/>
            <a:ext cx="8803775" cy="4857725"/>
          </a:xfrm>
          <a:prstGeom prst="rect">
            <a:avLst/>
          </a:prstGeom>
          <a:noFill/>
          <a:ln w="9525">
            <a:noFill/>
            <a:miter lim="800000"/>
            <a:headEnd/>
            <a:tailEnd/>
          </a:ln>
        </p:spPr>
      </p:pic>
      <p:grpSp>
        <p:nvGrpSpPr>
          <p:cNvPr id="3" name="组合 28"/>
          <p:cNvGrpSpPr/>
          <p:nvPr/>
        </p:nvGrpSpPr>
        <p:grpSpPr>
          <a:xfrm>
            <a:off x="0" y="980728"/>
            <a:ext cx="3059832" cy="529772"/>
            <a:chOff x="0" y="284389"/>
            <a:chExt cx="1692275" cy="529772"/>
          </a:xfrm>
        </p:grpSpPr>
        <p:sp>
          <p:nvSpPr>
            <p:cNvPr id="4" name="矩形 3"/>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smtClean="0">
                  <a:solidFill>
                    <a:schemeClr val="bg1"/>
                  </a:solidFill>
                  <a:latin typeface="Arial" panose="020B0604020202020204" pitchFamily="34" charset="0"/>
                  <a:ea typeface="微软雅黑" panose="020B0503020204020204" pitchFamily="34" charset="-122"/>
                  <a:sym typeface="Arial" panose="020B0604020202020204" pitchFamily="34" charset="0"/>
                </a:rPr>
                <a:t>Git</a:t>
              </a:r>
              <a:r>
                <a:rPr lang="zh-CN" altLang="en-US"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官网</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553998"/>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Local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和</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Remote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的冲突解决</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a:t>
            </a:r>
          </a:p>
        </p:txBody>
      </p:sp>
      <p:sp>
        <p:nvSpPr>
          <p:cNvPr id="4" name="TextBox 3"/>
          <p:cNvSpPr txBox="1"/>
          <p:nvPr/>
        </p:nvSpPr>
        <p:spPr>
          <a:xfrm>
            <a:off x="179512" y="1268761"/>
            <a:ext cx="8964488" cy="553998"/>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人工合并完成后，在冲突文件上鼠标右键选择，</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Add to Index</a:t>
            </a:r>
          </a:p>
        </p:txBody>
      </p:sp>
      <p:pic>
        <p:nvPicPr>
          <p:cNvPr id="10242" name="Picture 2"/>
          <p:cNvPicPr>
            <a:picLocks noChangeAspect="1" noChangeArrowheads="1"/>
          </p:cNvPicPr>
          <p:nvPr/>
        </p:nvPicPr>
        <p:blipFill>
          <a:blip r:embed="rId2" cstate="print"/>
          <a:srcRect/>
          <a:stretch>
            <a:fillRect/>
          </a:stretch>
        </p:blipFill>
        <p:spPr bwMode="auto">
          <a:xfrm>
            <a:off x="0" y="1916832"/>
            <a:ext cx="3490823" cy="1440160"/>
          </a:xfrm>
          <a:prstGeom prst="rect">
            <a:avLst/>
          </a:prstGeom>
          <a:noFill/>
          <a:ln w="9525">
            <a:noFill/>
            <a:miter lim="800000"/>
            <a:headEnd/>
            <a:tailEnd/>
          </a:ln>
        </p:spPr>
      </p:pic>
      <p:sp>
        <p:nvSpPr>
          <p:cNvPr id="6" name="TextBox 5"/>
          <p:cNvSpPr txBox="1"/>
          <p:nvPr/>
        </p:nvSpPr>
        <p:spPr>
          <a:xfrm>
            <a:off x="179512" y="4293096"/>
            <a:ext cx="2520280" cy="553998"/>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Commit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到本地库</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43" name="Picture 3"/>
          <p:cNvPicPr>
            <a:picLocks noChangeAspect="1" noChangeArrowheads="1"/>
          </p:cNvPicPr>
          <p:nvPr/>
        </p:nvPicPr>
        <p:blipFill>
          <a:blip r:embed="rId3" cstate="print"/>
          <a:srcRect/>
          <a:stretch>
            <a:fillRect/>
          </a:stretch>
        </p:blipFill>
        <p:spPr bwMode="auto">
          <a:xfrm>
            <a:off x="3131840" y="2708919"/>
            <a:ext cx="5760640" cy="38618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964488" cy="553998"/>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Local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和</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Remote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的冲突解决</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-----4</a:t>
            </a:r>
          </a:p>
        </p:txBody>
      </p:sp>
      <p:sp>
        <p:nvSpPr>
          <p:cNvPr id="4" name="TextBox 3"/>
          <p:cNvSpPr txBox="1"/>
          <p:nvPr/>
        </p:nvSpPr>
        <p:spPr>
          <a:xfrm>
            <a:off x="179512" y="1268761"/>
            <a:ext cx="8964488" cy="496996"/>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提交到远程库，如果一切顺利，</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OK</a:t>
            </a:r>
          </a:p>
        </p:txBody>
      </p:sp>
      <p:pic>
        <p:nvPicPr>
          <p:cNvPr id="11266" name="Picture 2"/>
          <p:cNvPicPr>
            <a:picLocks noChangeAspect="1" noChangeArrowheads="1"/>
          </p:cNvPicPr>
          <p:nvPr/>
        </p:nvPicPr>
        <p:blipFill>
          <a:blip r:embed="rId2" cstate="print"/>
          <a:srcRect/>
          <a:stretch>
            <a:fillRect/>
          </a:stretch>
        </p:blipFill>
        <p:spPr bwMode="auto">
          <a:xfrm>
            <a:off x="3131840" y="2708920"/>
            <a:ext cx="5295900" cy="1543050"/>
          </a:xfrm>
          <a:prstGeom prst="rect">
            <a:avLst/>
          </a:prstGeom>
          <a:noFill/>
          <a:ln w="9525">
            <a:noFill/>
            <a:miter lim="800000"/>
            <a:headEnd/>
            <a:tailEnd/>
          </a:ln>
        </p:spPr>
      </p:pic>
      <p:sp>
        <p:nvSpPr>
          <p:cNvPr id="5" name="TextBox 4"/>
          <p:cNvSpPr txBox="1"/>
          <p:nvPr/>
        </p:nvSpPr>
        <p:spPr>
          <a:xfrm>
            <a:off x="179512" y="2132856"/>
            <a:ext cx="8964488" cy="496996"/>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报下面的错是因为我大天朝网络防火墙问题</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http.sslVerify</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=false</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867059" y="3911164"/>
            <a:ext cx="5680826" cy="553998"/>
          </a:xfrm>
          <a:prstGeom prst="rect">
            <a:avLst/>
          </a:prstGeom>
          <a:noFill/>
        </p:spPr>
        <p:txBody>
          <a:bodyPr wrap="square" lIns="91439" tIns="45720" rIns="91439" bIns="45720"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总结</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70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501" name="AutoShape 325"/>
          <p:cNvSpPr>
            <a:spLocks noChangeArrowheads="1"/>
          </p:cNvSpPr>
          <p:nvPr/>
        </p:nvSpPr>
        <p:spPr bwMode="gray">
          <a:xfrm>
            <a:off x="2635250" y="2347913"/>
            <a:ext cx="4041775" cy="3690937"/>
          </a:xfrm>
          <a:prstGeom prst="diamond">
            <a:avLst/>
          </a:prstGeom>
          <a:noFill/>
          <a:ln w="57150" algn="ctr">
            <a:solidFill>
              <a:srgbClr val="808080"/>
            </a:solidFill>
            <a:miter lim="800000"/>
            <a:headEnd/>
            <a:tailEnd/>
          </a:ln>
          <a:effectLst/>
        </p:spPr>
        <p:txBody>
          <a:bodyPr anchor="ctr">
            <a:spAutoFit/>
          </a:bodyPr>
          <a:lstStyle/>
          <a:p>
            <a:endParaRPr lang="zh-CN" altLang="en-US"/>
          </a:p>
        </p:txBody>
      </p:sp>
      <p:grpSp>
        <p:nvGrpSpPr>
          <p:cNvPr id="2" name="Group 326"/>
          <p:cNvGrpSpPr>
            <a:grpSpLocks/>
          </p:cNvGrpSpPr>
          <p:nvPr/>
        </p:nvGrpSpPr>
        <p:grpSpPr bwMode="auto">
          <a:xfrm>
            <a:off x="3892550" y="2057400"/>
            <a:ext cx="1771650" cy="1352550"/>
            <a:chOff x="2180" y="1267"/>
            <a:chExt cx="1350" cy="1030"/>
          </a:xfrm>
        </p:grpSpPr>
        <p:sp>
          <p:nvSpPr>
            <p:cNvPr id="434503" name="Oval 327"/>
            <p:cNvSpPr>
              <a:spLocks noChangeArrowheads="1"/>
            </p:cNvSpPr>
            <p:nvPr/>
          </p:nvSpPr>
          <p:spPr bwMode="ltGray">
            <a:xfrm>
              <a:off x="2301" y="1267"/>
              <a:ext cx="1021" cy="1030"/>
            </a:xfrm>
            <a:prstGeom prst="ellipse">
              <a:avLst/>
            </a:prstGeom>
            <a:gradFill rotWithShape="0">
              <a:gsLst>
                <a:gs pos="0">
                  <a:schemeClr val="hlink">
                    <a:gamma/>
                    <a:shade val="66275"/>
                    <a:invGamma/>
                  </a:schemeClr>
                </a:gs>
                <a:gs pos="50000">
                  <a:schemeClr val="hlink"/>
                </a:gs>
                <a:gs pos="100000">
                  <a:schemeClr val="hlink">
                    <a:gamma/>
                    <a:shade val="66275"/>
                    <a:invGamma/>
                  </a:schemeClr>
                </a:gs>
              </a:gsLst>
              <a:lin ang="2700000" scaled="1"/>
            </a:gradFill>
            <a:ln w="57150">
              <a:solidFill>
                <a:srgbClr val="EAEAEA"/>
              </a:solidFill>
              <a:round/>
              <a:headEnd/>
              <a:tailEnd/>
            </a:ln>
            <a:effectLst/>
          </p:spPr>
          <p:txBody>
            <a:bodyPr wrap="none" anchor="ctr"/>
            <a:lstStyle/>
            <a:p>
              <a:endParaRPr lang="zh-CN" altLang="en-US"/>
            </a:p>
          </p:txBody>
        </p:sp>
        <p:grpSp>
          <p:nvGrpSpPr>
            <p:cNvPr id="3" name="Group 328"/>
            <p:cNvGrpSpPr>
              <a:grpSpLocks/>
            </p:cNvGrpSpPr>
            <p:nvPr/>
          </p:nvGrpSpPr>
          <p:grpSpPr bwMode="auto">
            <a:xfrm rot="10082854">
              <a:off x="2180" y="2013"/>
              <a:ext cx="926" cy="237"/>
              <a:chOff x="2598" y="1026"/>
              <a:chExt cx="957" cy="242"/>
            </a:xfrm>
          </p:grpSpPr>
          <p:grpSp>
            <p:nvGrpSpPr>
              <p:cNvPr id="4" name="Group 329"/>
              <p:cNvGrpSpPr>
                <a:grpSpLocks/>
              </p:cNvGrpSpPr>
              <p:nvPr/>
            </p:nvGrpSpPr>
            <p:grpSpPr bwMode="auto">
              <a:xfrm rot="-9970459" flipH="1" flipV="1">
                <a:off x="2598" y="1026"/>
                <a:ext cx="957" cy="242"/>
                <a:chOff x="2532" y="1051"/>
                <a:chExt cx="893" cy="246"/>
              </a:xfrm>
            </p:grpSpPr>
            <p:grpSp>
              <p:nvGrpSpPr>
                <p:cNvPr id="5" name="Group 330"/>
                <p:cNvGrpSpPr>
                  <a:grpSpLocks/>
                </p:cNvGrpSpPr>
                <p:nvPr/>
              </p:nvGrpSpPr>
              <p:grpSpPr bwMode="auto">
                <a:xfrm>
                  <a:off x="2532" y="1051"/>
                  <a:ext cx="743" cy="185"/>
                  <a:chOff x="1565" y="2568"/>
                  <a:chExt cx="1118" cy="279"/>
                </a:xfrm>
              </p:grpSpPr>
              <p:sp>
                <p:nvSpPr>
                  <p:cNvPr id="434507" name="AutoShape 331"/>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08" name="AutoShape 332"/>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09" name="AutoShape 333"/>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10" name="AutoShape 334"/>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6" name="Group 335"/>
                <p:cNvGrpSpPr>
                  <a:grpSpLocks/>
                </p:cNvGrpSpPr>
                <p:nvPr/>
              </p:nvGrpSpPr>
              <p:grpSpPr bwMode="auto">
                <a:xfrm rot="1353540">
                  <a:off x="2682" y="1111"/>
                  <a:ext cx="743" cy="186"/>
                  <a:chOff x="1565" y="2568"/>
                  <a:chExt cx="1118" cy="279"/>
                </a:xfrm>
              </p:grpSpPr>
              <p:sp>
                <p:nvSpPr>
                  <p:cNvPr id="434512" name="AutoShape 336"/>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13" name="AutoShape 337"/>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14" name="AutoShape 338"/>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15" name="AutoShape 339"/>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7" name="Group 340"/>
              <p:cNvGrpSpPr>
                <a:grpSpLocks/>
              </p:cNvGrpSpPr>
              <p:nvPr/>
            </p:nvGrpSpPr>
            <p:grpSpPr bwMode="auto">
              <a:xfrm rot="-9970459" flipH="1" flipV="1">
                <a:off x="2688" y="1056"/>
                <a:ext cx="784" cy="198"/>
                <a:chOff x="2532" y="1051"/>
                <a:chExt cx="893" cy="246"/>
              </a:xfrm>
            </p:grpSpPr>
            <p:grpSp>
              <p:nvGrpSpPr>
                <p:cNvPr id="8" name="Group 341"/>
                <p:cNvGrpSpPr>
                  <a:grpSpLocks/>
                </p:cNvGrpSpPr>
                <p:nvPr/>
              </p:nvGrpSpPr>
              <p:grpSpPr bwMode="auto">
                <a:xfrm>
                  <a:off x="2532" y="1051"/>
                  <a:ext cx="743" cy="185"/>
                  <a:chOff x="1565" y="2568"/>
                  <a:chExt cx="1118" cy="279"/>
                </a:xfrm>
              </p:grpSpPr>
              <p:sp>
                <p:nvSpPr>
                  <p:cNvPr id="434518" name="AutoShape 342"/>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19" name="AutoShape 343"/>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20" name="AutoShape 344"/>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21" name="AutoShape 345"/>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9" name="Group 346"/>
                <p:cNvGrpSpPr>
                  <a:grpSpLocks/>
                </p:cNvGrpSpPr>
                <p:nvPr/>
              </p:nvGrpSpPr>
              <p:grpSpPr bwMode="auto">
                <a:xfrm rot="1353540">
                  <a:off x="2682" y="1111"/>
                  <a:ext cx="743" cy="186"/>
                  <a:chOff x="1565" y="2568"/>
                  <a:chExt cx="1118" cy="279"/>
                </a:xfrm>
              </p:grpSpPr>
              <p:sp>
                <p:nvSpPr>
                  <p:cNvPr id="434523" name="AutoShape 347"/>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24" name="AutoShape 348"/>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25" name="AutoShape 349"/>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26" name="AutoShape 350"/>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10" name="Group 351"/>
            <p:cNvGrpSpPr>
              <a:grpSpLocks/>
            </p:cNvGrpSpPr>
            <p:nvPr/>
          </p:nvGrpSpPr>
          <p:grpSpPr bwMode="auto">
            <a:xfrm>
              <a:off x="2604" y="1361"/>
              <a:ext cx="926" cy="237"/>
              <a:chOff x="2598" y="1026"/>
              <a:chExt cx="957" cy="242"/>
            </a:xfrm>
          </p:grpSpPr>
          <p:grpSp>
            <p:nvGrpSpPr>
              <p:cNvPr id="11" name="Group 352"/>
              <p:cNvGrpSpPr>
                <a:grpSpLocks/>
              </p:cNvGrpSpPr>
              <p:nvPr/>
            </p:nvGrpSpPr>
            <p:grpSpPr bwMode="auto">
              <a:xfrm rot="-9970459" flipH="1" flipV="1">
                <a:off x="2598" y="1026"/>
                <a:ext cx="957" cy="242"/>
                <a:chOff x="2532" y="1051"/>
                <a:chExt cx="893" cy="246"/>
              </a:xfrm>
            </p:grpSpPr>
            <p:grpSp>
              <p:nvGrpSpPr>
                <p:cNvPr id="12" name="Group 353"/>
                <p:cNvGrpSpPr>
                  <a:grpSpLocks/>
                </p:cNvGrpSpPr>
                <p:nvPr/>
              </p:nvGrpSpPr>
              <p:grpSpPr bwMode="auto">
                <a:xfrm>
                  <a:off x="2532" y="1051"/>
                  <a:ext cx="743" cy="185"/>
                  <a:chOff x="1565" y="2568"/>
                  <a:chExt cx="1118" cy="279"/>
                </a:xfrm>
              </p:grpSpPr>
              <p:sp>
                <p:nvSpPr>
                  <p:cNvPr id="434530" name="AutoShape 354"/>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31" name="AutoShape 355"/>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32" name="AutoShape 356"/>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33" name="AutoShape 357"/>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13" name="Group 358"/>
                <p:cNvGrpSpPr>
                  <a:grpSpLocks/>
                </p:cNvGrpSpPr>
                <p:nvPr/>
              </p:nvGrpSpPr>
              <p:grpSpPr bwMode="auto">
                <a:xfrm rot="1353540">
                  <a:off x="2682" y="1111"/>
                  <a:ext cx="743" cy="186"/>
                  <a:chOff x="1565" y="2568"/>
                  <a:chExt cx="1118" cy="279"/>
                </a:xfrm>
              </p:grpSpPr>
              <p:sp>
                <p:nvSpPr>
                  <p:cNvPr id="434535" name="AutoShape 359"/>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36" name="AutoShape 360"/>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37" name="AutoShape 361"/>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38" name="AutoShape 362"/>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14" name="Group 363"/>
              <p:cNvGrpSpPr>
                <a:grpSpLocks/>
              </p:cNvGrpSpPr>
              <p:nvPr/>
            </p:nvGrpSpPr>
            <p:grpSpPr bwMode="auto">
              <a:xfrm rot="-9970459" flipH="1" flipV="1">
                <a:off x="2688" y="1056"/>
                <a:ext cx="784" cy="198"/>
                <a:chOff x="2532" y="1051"/>
                <a:chExt cx="893" cy="246"/>
              </a:xfrm>
            </p:grpSpPr>
            <p:grpSp>
              <p:nvGrpSpPr>
                <p:cNvPr id="15" name="Group 364"/>
                <p:cNvGrpSpPr>
                  <a:grpSpLocks/>
                </p:cNvGrpSpPr>
                <p:nvPr/>
              </p:nvGrpSpPr>
              <p:grpSpPr bwMode="auto">
                <a:xfrm>
                  <a:off x="2532" y="1051"/>
                  <a:ext cx="743" cy="185"/>
                  <a:chOff x="1565" y="2568"/>
                  <a:chExt cx="1118" cy="279"/>
                </a:xfrm>
              </p:grpSpPr>
              <p:sp>
                <p:nvSpPr>
                  <p:cNvPr id="434541" name="AutoShape 365"/>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42" name="AutoShape 366"/>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43" name="AutoShape 367"/>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44" name="AutoShape 368"/>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16" name="Group 369"/>
                <p:cNvGrpSpPr>
                  <a:grpSpLocks/>
                </p:cNvGrpSpPr>
                <p:nvPr/>
              </p:nvGrpSpPr>
              <p:grpSpPr bwMode="auto">
                <a:xfrm rot="1353540">
                  <a:off x="2682" y="1111"/>
                  <a:ext cx="743" cy="186"/>
                  <a:chOff x="1565" y="2568"/>
                  <a:chExt cx="1118" cy="279"/>
                </a:xfrm>
              </p:grpSpPr>
              <p:sp>
                <p:nvSpPr>
                  <p:cNvPr id="434546" name="AutoShape 370"/>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47" name="AutoShape 371"/>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48" name="AutoShape 372"/>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49" name="AutoShape 373"/>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grpSp>
        <p:nvGrpSpPr>
          <p:cNvPr id="17" name="Group 374"/>
          <p:cNvGrpSpPr>
            <a:grpSpLocks/>
          </p:cNvGrpSpPr>
          <p:nvPr/>
        </p:nvGrpSpPr>
        <p:grpSpPr bwMode="auto">
          <a:xfrm>
            <a:off x="5449888" y="3482975"/>
            <a:ext cx="1778000" cy="1352550"/>
            <a:chOff x="3322" y="2165"/>
            <a:chExt cx="1354" cy="1031"/>
          </a:xfrm>
        </p:grpSpPr>
        <p:sp>
          <p:nvSpPr>
            <p:cNvPr id="434551" name="Oval 375"/>
            <p:cNvSpPr>
              <a:spLocks noChangeArrowheads="1"/>
            </p:cNvSpPr>
            <p:nvPr/>
          </p:nvSpPr>
          <p:spPr bwMode="ltGray">
            <a:xfrm>
              <a:off x="3426" y="2165"/>
              <a:ext cx="1023" cy="1031"/>
            </a:xfrm>
            <a:prstGeom prst="ellipse">
              <a:avLst/>
            </a:prstGeom>
            <a:gradFill rotWithShape="0">
              <a:gsLst>
                <a:gs pos="0">
                  <a:schemeClr val="accent1">
                    <a:gamma/>
                    <a:shade val="69804"/>
                    <a:invGamma/>
                  </a:schemeClr>
                </a:gs>
                <a:gs pos="50000">
                  <a:schemeClr val="accent1"/>
                </a:gs>
                <a:gs pos="100000">
                  <a:schemeClr val="accent1">
                    <a:gamma/>
                    <a:shade val="69804"/>
                    <a:invGamma/>
                  </a:schemeClr>
                </a:gs>
              </a:gsLst>
              <a:lin ang="2700000" scaled="1"/>
            </a:gradFill>
            <a:ln w="57150">
              <a:solidFill>
                <a:srgbClr val="EAEAEA"/>
              </a:solidFill>
              <a:round/>
              <a:headEnd/>
              <a:tailEnd/>
            </a:ln>
            <a:effectLst/>
          </p:spPr>
          <p:txBody>
            <a:bodyPr wrap="none" anchor="ctr"/>
            <a:lstStyle/>
            <a:p>
              <a:endParaRPr lang="zh-CN" altLang="en-US"/>
            </a:p>
          </p:txBody>
        </p:sp>
        <p:grpSp>
          <p:nvGrpSpPr>
            <p:cNvPr id="18" name="Group 376"/>
            <p:cNvGrpSpPr>
              <a:grpSpLocks/>
            </p:cNvGrpSpPr>
            <p:nvPr/>
          </p:nvGrpSpPr>
          <p:grpSpPr bwMode="auto">
            <a:xfrm rot="10082854">
              <a:off x="3322" y="2916"/>
              <a:ext cx="926" cy="237"/>
              <a:chOff x="2598" y="1026"/>
              <a:chExt cx="957" cy="242"/>
            </a:xfrm>
          </p:grpSpPr>
          <p:grpSp>
            <p:nvGrpSpPr>
              <p:cNvPr id="19" name="Group 377"/>
              <p:cNvGrpSpPr>
                <a:grpSpLocks/>
              </p:cNvGrpSpPr>
              <p:nvPr/>
            </p:nvGrpSpPr>
            <p:grpSpPr bwMode="auto">
              <a:xfrm rot="-9970459" flipH="1" flipV="1">
                <a:off x="2598" y="1026"/>
                <a:ext cx="957" cy="242"/>
                <a:chOff x="2532" y="1051"/>
                <a:chExt cx="893" cy="246"/>
              </a:xfrm>
            </p:grpSpPr>
            <p:grpSp>
              <p:nvGrpSpPr>
                <p:cNvPr id="20" name="Group 378"/>
                <p:cNvGrpSpPr>
                  <a:grpSpLocks/>
                </p:cNvGrpSpPr>
                <p:nvPr/>
              </p:nvGrpSpPr>
              <p:grpSpPr bwMode="auto">
                <a:xfrm>
                  <a:off x="2532" y="1051"/>
                  <a:ext cx="743" cy="185"/>
                  <a:chOff x="1565" y="2568"/>
                  <a:chExt cx="1118" cy="279"/>
                </a:xfrm>
              </p:grpSpPr>
              <p:sp>
                <p:nvSpPr>
                  <p:cNvPr id="434555" name="AutoShape 379"/>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56" name="AutoShape 380"/>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57" name="AutoShape 381"/>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58" name="AutoShape 382"/>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21" name="Group 383"/>
                <p:cNvGrpSpPr>
                  <a:grpSpLocks/>
                </p:cNvGrpSpPr>
                <p:nvPr/>
              </p:nvGrpSpPr>
              <p:grpSpPr bwMode="auto">
                <a:xfrm rot="1353540">
                  <a:off x="2682" y="1111"/>
                  <a:ext cx="743" cy="186"/>
                  <a:chOff x="1565" y="2568"/>
                  <a:chExt cx="1118" cy="279"/>
                </a:xfrm>
              </p:grpSpPr>
              <p:sp>
                <p:nvSpPr>
                  <p:cNvPr id="434560" name="AutoShape 384"/>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61" name="AutoShape 385"/>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62" name="AutoShape 386"/>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63" name="AutoShape 387"/>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22" name="Group 388"/>
              <p:cNvGrpSpPr>
                <a:grpSpLocks/>
              </p:cNvGrpSpPr>
              <p:nvPr/>
            </p:nvGrpSpPr>
            <p:grpSpPr bwMode="auto">
              <a:xfrm rot="-9970459" flipH="1" flipV="1">
                <a:off x="2688" y="1056"/>
                <a:ext cx="784" cy="198"/>
                <a:chOff x="2532" y="1051"/>
                <a:chExt cx="893" cy="246"/>
              </a:xfrm>
            </p:grpSpPr>
            <p:grpSp>
              <p:nvGrpSpPr>
                <p:cNvPr id="23" name="Group 389"/>
                <p:cNvGrpSpPr>
                  <a:grpSpLocks/>
                </p:cNvGrpSpPr>
                <p:nvPr/>
              </p:nvGrpSpPr>
              <p:grpSpPr bwMode="auto">
                <a:xfrm>
                  <a:off x="2532" y="1051"/>
                  <a:ext cx="743" cy="185"/>
                  <a:chOff x="1565" y="2568"/>
                  <a:chExt cx="1118" cy="279"/>
                </a:xfrm>
              </p:grpSpPr>
              <p:sp>
                <p:nvSpPr>
                  <p:cNvPr id="434566" name="AutoShape 390"/>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67" name="AutoShape 391"/>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68" name="AutoShape 392"/>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69" name="AutoShape 393"/>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24" name="Group 394"/>
                <p:cNvGrpSpPr>
                  <a:grpSpLocks/>
                </p:cNvGrpSpPr>
                <p:nvPr/>
              </p:nvGrpSpPr>
              <p:grpSpPr bwMode="auto">
                <a:xfrm rot="1353540">
                  <a:off x="2682" y="1111"/>
                  <a:ext cx="743" cy="186"/>
                  <a:chOff x="1565" y="2568"/>
                  <a:chExt cx="1118" cy="279"/>
                </a:xfrm>
              </p:grpSpPr>
              <p:sp>
                <p:nvSpPr>
                  <p:cNvPr id="434571" name="AutoShape 395"/>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72" name="AutoShape 396"/>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73" name="AutoShape 397"/>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74" name="AutoShape 398"/>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25" name="Group 399"/>
            <p:cNvGrpSpPr>
              <a:grpSpLocks/>
            </p:cNvGrpSpPr>
            <p:nvPr/>
          </p:nvGrpSpPr>
          <p:grpSpPr bwMode="auto">
            <a:xfrm rot="344040">
              <a:off x="3748" y="2277"/>
              <a:ext cx="928" cy="237"/>
              <a:chOff x="2598" y="1026"/>
              <a:chExt cx="957" cy="242"/>
            </a:xfrm>
          </p:grpSpPr>
          <p:grpSp>
            <p:nvGrpSpPr>
              <p:cNvPr id="26" name="Group 400"/>
              <p:cNvGrpSpPr>
                <a:grpSpLocks/>
              </p:cNvGrpSpPr>
              <p:nvPr/>
            </p:nvGrpSpPr>
            <p:grpSpPr bwMode="auto">
              <a:xfrm rot="-9970459" flipH="1" flipV="1">
                <a:off x="2598" y="1026"/>
                <a:ext cx="957" cy="242"/>
                <a:chOff x="2532" y="1051"/>
                <a:chExt cx="893" cy="246"/>
              </a:xfrm>
            </p:grpSpPr>
            <p:grpSp>
              <p:nvGrpSpPr>
                <p:cNvPr id="27" name="Group 401"/>
                <p:cNvGrpSpPr>
                  <a:grpSpLocks/>
                </p:cNvGrpSpPr>
                <p:nvPr/>
              </p:nvGrpSpPr>
              <p:grpSpPr bwMode="auto">
                <a:xfrm>
                  <a:off x="2532" y="1051"/>
                  <a:ext cx="743" cy="185"/>
                  <a:chOff x="1565" y="2568"/>
                  <a:chExt cx="1118" cy="279"/>
                </a:xfrm>
              </p:grpSpPr>
              <p:sp>
                <p:nvSpPr>
                  <p:cNvPr id="434578" name="AutoShape 402"/>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79" name="AutoShape 403"/>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80" name="AutoShape 404"/>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81" name="AutoShape 405"/>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28" name="Group 406"/>
                <p:cNvGrpSpPr>
                  <a:grpSpLocks/>
                </p:cNvGrpSpPr>
                <p:nvPr/>
              </p:nvGrpSpPr>
              <p:grpSpPr bwMode="auto">
                <a:xfrm rot="1353540">
                  <a:off x="2682" y="1111"/>
                  <a:ext cx="743" cy="186"/>
                  <a:chOff x="1565" y="2568"/>
                  <a:chExt cx="1118" cy="279"/>
                </a:xfrm>
              </p:grpSpPr>
              <p:sp>
                <p:nvSpPr>
                  <p:cNvPr id="434583" name="AutoShape 407"/>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84" name="AutoShape 408"/>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85" name="AutoShape 409"/>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86" name="AutoShape 410"/>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29" name="Group 411"/>
              <p:cNvGrpSpPr>
                <a:grpSpLocks/>
              </p:cNvGrpSpPr>
              <p:nvPr/>
            </p:nvGrpSpPr>
            <p:grpSpPr bwMode="auto">
              <a:xfrm rot="-9970459" flipH="1" flipV="1">
                <a:off x="2688" y="1056"/>
                <a:ext cx="784" cy="198"/>
                <a:chOff x="2532" y="1051"/>
                <a:chExt cx="893" cy="246"/>
              </a:xfrm>
            </p:grpSpPr>
            <p:grpSp>
              <p:nvGrpSpPr>
                <p:cNvPr id="30" name="Group 412"/>
                <p:cNvGrpSpPr>
                  <a:grpSpLocks/>
                </p:cNvGrpSpPr>
                <p:nvPr/>
              </p:nvGrpSpPr>
              <p:grpSpPr bwMode="auto">
                <a:xfrm>
                  <a:off x="2532" y="1051"/>
                  <a:ext cx="743" cy="185"/>
                  <a:chOff x="1565" y="2568"/>
                  <a:chExt cx="1118" cy="279"/>
                </a:xfrm>
              </p:grpSpPr>
              <p:sp>
                <p:nvSpPr>
                  <p:cNvPr id="434589" name="AutoShape 413"/>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90" name="AutoShape 414"/>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91" name="AutoShape 415"/>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92" name="AutoShape 416"/>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31" name="Group 417"/>
                <p:cNvGrpSpPr>
                  <a:grpSpLocks/>
                </p:cNvGrpSpPr>
                <p:nvPr/>
              </p:nvGrpSpPr>
              <p:grpSpPr bwMode="auto">
                <a:xfrm rot="1353540">
                  <a:off x="2682" y="1111"/>
                  <a:ext cx="743" cy="186"/>
                  <a:chOff x="1565" y="2568"/>
                  <a:chExt cx="1118" cy="279"/>
                </a:xfrm>
              </p:grpSpPr>
              <p:sp>
                <p:nvSpPr>
                  <p:cNvPr id="434594" name="AutoShape 418"/>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95" name="AutoShape 419"/>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96" name="AutoShape 420"/>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597" name="AutoShape 421"/>
                  <p:cNvSpPr>
                    <a:spLocks noChangeArrowheads="1"/>
                  </p:cNvSpPr>
                  <p:nvPr/>
                </p:nvSpPr>
                <p:spPr bwMode="lt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grpSp>
      </p:grpSp>
      <p:grpSp>
        <p:nvGrpSpPr>
          <p:cNvPr id="434564" name="Group 422"/>
          <p:cNvGrpSpPr>
            <a:grpSpLocks/>
          </p:cNvGrpSpPr>
          <p:nvPr/>
        </p:nvGrpSpPr>
        <p:grpSpPr bwMode="auto">
          <a:xfrm>
            <a:off x="2286000" y="3471863"/>
            <a:ext cx="1784350" cy="1352550"/>
            <a:chOff x="990" y="2158"/>
            <a:chExt cx="1358" cy="1030"/>
          </a:xfrm>
        </p:grpSpPr>
        <p:sp>
          <p:nvSpPr>
            <p:cNvPr id="434599" name="Oval 423"/>
            <p:cNvSpPr>
              <a:spLocks noChangeArrowheads="1"/>
            </p:cNvSpPr>
            <p:nvPr/>
          </p:nvSpPr>
          <p:spPr bwMode="gray">
            <a:xfrm>
              <a:off x="1107" y="2158"/>
              <a:ext cx="1022" cy="1030"/>
            </a:xfrm>
            <a:prstGeom prst="ellipse">
              <a:avLst/>
            </a:prstGeom>
            <a:gradFill rotWithShape="1">
              <a:gsLst>
                <a:gs pos="0">
                  <a:schemeClr val="folHlink">
                    <a:gamma/>
                    <a:shade val="60392"/>
                    <a:invGamma/>
                  </a:schemeClr>
                </a:gs>
                <a:gs pos="50000">
                  <a:schemeClr val="folHlink"/>
                </a:gs>
                <a:gs pos="100000">
                  <a:schemeClr val="folHlink">
                    <a:gamma/>
                    <a:shade val="60392"/>
                    <a:invGamma/>
                  </a:schemeClr>
                </a:gs>
              </a:gsLst>
              <a:lin ang="2700000" scaled="1"/>
            </a:gradFill>
            <a:ln w="57150">
              <a:solidFill>
                <a:srgbClr val="EAEAEA"/>
              </a:solidFill>
              <a:round/>
              <a:headEnd/>
              <a:tailEnd/>
            </a:ln>
            <a:effectLst/>
          </p:spPr>
          <p:txBody>
            <a:bodyPr wrap="none" anchor="ctr"/>
            <a:lstStyle/>
            <a:p>
              <a:endParaRPr lang="zh-CN" altLang="en-US"/>
            </a:p>
          </p:txBody>
        </p:sp>
        <p:grpSp>
          <p:nvGrpSpPr>
            <p:cNvPr id="434565" name="Group 424"/>
            <p:cNvGrpSpPr>
              <a:grpSpLocks/>
            </p:cNvGrpSpPr>
            <p:nvPr/>
          </p:nvGrpSpPr>
          <p:grpSpPr bwMode="auto">
            <a:xfrm rot="10082854">
              <a:off x="990" y="2907"/>
              <a:ext cx="928" cy="236"/>
              <a:chOff x="2598" y="1026"/>
              <a:chExt cx="957" cy="242"/>
            </a:xfrm>
          </p:grpSpPr>
          <p:grpSp>
            <p:nvGrpSpPr>
              <p:cNvPr id="434570" name="Group 425"/>
              <p:cNvGrpSpPr>
                <a:grpSpLocks/>
              </p:cNvGrpSpPr>
              <p:nvPr/>
            </p:nvGrpSpPr>
            <p:grpSpPr bwMode="auto">
              <a:xfrm rot="-9970459" flipH="1" flipV="1">
                <a:off x="2598" y="1026"/>
                <a:ext cx="957" cy="242"/>
                <a:chOff x="2532" y="1051"/>
                <a:chExt cx="893" cy="246"/>
              </a:xfrm>
            </p:grpSpPr>
            <p:grpSp>
              <p:nvGrpSpPr>
                <p:cNvPr id="434575" name="Group 426"/>
                <p:cNvGrpSpPr>
                  <a:grpSpLocks/>
                </p:cNvGrpSpPr>
                <p:nvPr/>
              </p:nvGrpSpPr>
              <p:grpSpPr bwMode="auto">
                <a:xfrm>
                  <a:off x="2532" y="1051"/>
                  <a:ext cx="743" cy="185"/>
                  <a:chOff x="1565" y="2568"/>
                  <a:chExt cx="1118" cy="279"/>
                </a:xfrm>
              </p:grpSpPr>
              <p:sp>
                <p:nvSpPr>
                  <p:cNvPr id="434603" name="AutoShape 427"/>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04" name="AutoShape 428"/>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05" name="AutoShape 429"/>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06" name="AutoShape 430"/>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434576" name="Group 431"/>
                <p:cNvGrpSpPr>
                  <a:grpSpLocks/>
                </p:cNvGrpSpPr>
                <p:nvPr/>
              </p:nvGrpSpPr>
              <p:grpSpPr bwMode="auto">
                <a:xfrm rot="1353540">
                  <a:off x="2682" y="1111"/>
                  <a:ext cx="743" cy="186"/>
                  <a:chOff x="1565" y="2568"/>
                  <a:chExt cx="1118" cy="279"/>
                </a:xfrm>
              </p:grpSpPr>
              <p:sp>
                <p:nvSpPr>
                  <p:cNvPr id="434608" name="AutoShape 432"/>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09" name="AutoShape 433"/>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10" name="AutoShape 434"/>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11" name="AutoShape 435"/>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434577" name="Group 436"/>
              <p:cNvGrpSpPr>
                <a:grpSpLocks/>
              </p:cNvGrpSpPr>
              <p:nvPr/>
            </p:nvGrpSpPr>
            <p:grpSpPr bwMode="auto">
              <a:xfrm rot="-9970459" flipH="1" flipV="1">
                <a:off x="2688" y="1056"/>
                <a:ext cx="784" cy="198"/>
                <a:chOff x="2532" y="1051"/>
                <a:chExt cx="893" cy="246"/>
              </a:xfrm>
            </p:grpSpPr>
            <p:grpSp>
              <p:nvGrpSpPr>
                <p:cNvPr id="434582" name="Group 437"/>
                <p:cNvGrpSpPr>
                  <a:grpSpLocks/>
                </p:cNvGrpSpPr>
                <p:nvPr/>
              </p:nvGrpSpPr>
              <p:grpSpPr bwMode="auto">
                <a:xfrm>
                  <a:off x="2532" y="1051"/>
                  <a:ext cx="743" cy="185"/>
                  <a:chOff x="1565" y="2568"/>
                  <a:chExt cx="1118" cy="279"/>
                </a:xfrm>
              </p:grpSpPr>
              <p:sp>
                <p:nvSpPr>
                  <p:cNvPr id="434614" name="AutoShape 438"/>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15" name="AutoShape 439"/>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16" name="AutoShape 440"/>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17" name="AutoShape 441"/>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434587" name="Group 442"/>
                <p:cNvGrpSpPr>
                  <a:grpSpLocks/>
                </p:cNvGrpSpPr>
                <p:nvPr/>
              </p:nvGrpSpPr>
              <p:grpSpPr bwMode="auto">
                <a:xfrm rot="1353540">
                  <a:off x="2682" y="1111"/>
                  <a:ext cx="743" cy="186"/>
                  <a:chOff x="1565" y="2568"/>
                  <a:chExt cx="1118" cy="279"/>
                </a:xfrm>
              </p:grpSpPr>
              <p:sp>
                <p:nvSpPr>
                  <p:cNvPr id="434619" name="AutoShape 443"/>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20" name="AutoShape 444"/>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21" name="AutoShape 445"/>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22" name="AutoShape 446"/>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434588" name="Group 447"/>
            <p:cNvGrpSpPr>
              <a:grpSpLocks/>
            </p:cNvGrpSpPr>
            <p:nvPr/>
          </p:nvGrpSpPr>
          <p:grpSpPr bwMode="auto">
            <a:xfrm rot="-232145">
              <a:off x="1392" y="2245"/>
              <a:ext cx="956" cy="259"/>
              <a:chOff x="1824" y="2448"/>
              <a:chExt cx="987" cy="266"/>
            </a:xfrm>
          </p:grpSpPr>
          <p:grpSp>
            <p:nvGrpSpPr>
              <p:cNvPr id="434593" name="Group 448"/>
              <p:cNvGrpSpPr>
                <a:grpSpLocks/>
              </p:cNvGrpSpPr>
              <p:nvPr/>
            </p:nvGrpSpPr>
            <p:grpSpPr bwMode="auto">
              <a:xfrm rot="513316">
                <a:off x="1824" y="2448"/>
                <a:ext cx="957" cy="242"/>
                <a:chOff x="2598" y="1026"/>
                <a:chExt cx="957" cy="242"/>
              </a:xfrm>
            </p:grpSpPr>
            <p:grpSp>
              <p:nvGrpSpPr>
                <p:cNvPr id="434598" name="Group 449"/>
                <p:cNvGrpSpPr>
                  <a:grpSpLocks/>
                </p:cNvGrpSpPr>
                <p:nvPr/>
              </p:nvGrpSpPr>
              <p:grpSpPr bwMode="auto">
                <a:xfrm rot="-9970459" flipH="1" flipV="1">
                  <a:off x="2598" y="1026"/>
                  <a:ext cx="957" cy="242"/>
                  <a:chOff x="2532" y="1051"/>
                  <a:chExt cx="893" cy="246"/>
                </a:xfrm>
              </p:grpSpPr>
              <p:grpSp>
                <p:nvGrpSpPr>
                  <p:cNvPr id="434600" name="Group 450"/>
                  <p:cNvGrpSpPr>
                    <a:grpSpLocks/>
                  </p:cNvGrpSpPr>
                  <p:nvPr/>
                </p:nvGrpSpPr>
                <p:grpSpPr bwMode="auto">
                  <a:xfrm>
                    <a:off x="2532" y="1051"/>
                    <a:ext cx="743" cy="185"/>
                    <a:chOff x="1565" y="2568"/>
                    <a:chExt cx="1118" cy="279"/>
                  </a:xfrm>
                </p:grpSpPr>
                <p:sp>
                  <p:nvSpPr>
                    <p:cNvPr id="434627" name="AutoShape 451"/>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28" name="AutoShape 452"/>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29" name="AutoShape 453"/>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30" name="AutoShape 454"/>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434601" name="Group 455"/>
                  <p:cNvGrpSpPr>
                    <a:grpSpLocks/>
                  </p:cNvGrpSpPr>
                  <p:nvPr/>
                </p:nvGrpSpPr>
                <p:grpSpPr bwMode="auto">
                  <a:xfrm rot="1353540">
                    <a:off x="2682" y="1111"/>
                    <a:ext cx="743" cy="186"/>
                    <a:chOff x="1565" y="2568"/>
                    <a:chExt cx="1118" cy="279"/>
                  </a:xfrm>
                </p:grpSpPr>
                <p:sp>
                  <p:nvSpPr>
                    <p:cNvPr id="434632" name="AutoShape 456"/>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33" name="AutoShape 457"/>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34" name="AutoShape 458"/>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35" name="AutoShape 459"/>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434602" name="Group 460"/>
                <p:cNvGrpSpPr>
                  <a:grpSpLocks/>
                </p:cNvGrpSpPr>
                <p:nvPr/>
              </p:nvGrpSpPr>
              <p:grpSpPr bwMode="auto">
                <a:xfrm rot="-9970459" flipH="1" flipV="1">
                  <a:off x="2688" y="1056"/>
                  <a:ext cx="784" cy="198"/>
                  <a:chOff x="2532" y="1051"/>
                  <a:chExt cx="893" cy="246"/>
                </a:xfrm>
              </p:grpSpPr>
              <p:grpSp>
                <p:nvGrpSpPr>
                  <p:cNvPr id="434607" name="Group 461"/>
                  <p:cNvGrpSpPr>
                    <a:grpSpLocks/>
                  </p:cNvGrpSpPr>
                  <p:nvPr/>
                </p:nvGrpSpPr>
                <p:grpSpPr bwMode="auto">
                  <a:xfrm>
                    <a:off x="2532" y="1051"/>
                    <a:ext cx="743" cy="185"/>
                    <a:chOff x="1565" y="2568"/>
                    <a:chExt cx="1118" cy="279"/>
                  </a:xfrm>
                </p:grpSpPr>
                <p:sp>
                  <p:nvSpPr>
                    <p:cNvPr id="434638" name="AutoShape 462"/>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39" name="AutoShape 463"/>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40" name="AutoShape 464"/>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41" name="AutoShape 465"/>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434612" name="Group 466"/>
                  <p:cNvGrpSpPr>
                    <a:grpSpLocks/>
                  </p:cNvGrpSpPr>
                  <p:nvPr/>
                </p:nvGrpSpPr>
                <p:grpSpPr bwMode="auto">
                  <a:xfrm rot="1353540">
                    <a:off x="2682" y="1111"/>
                    <a:ext cx="743" cy="186"/>
                    <a:chOff x="1565" y="2568"/>
                    <a:chExt cx="1118" cy="279"/>
                  </a:xfrm>
                </p:grpSpPr>
                <p:sp>
                  <p:nvSpPr>
                    <p:cNvPr id="434643" name="AutoShape 467"/>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44" name="AutoShape 468"/>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45" name="AutoShape 469"/>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46" name="AutoShape 470"/>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434613" name="Group 471"/>
              <p:cNvGrpSpPr>
                <a:grpSpLocks/>
              </p:cNvGrpSpPr>
              <p:nvPr/>
            </p:nvGrpSpPr>
            <p:grpSpPr bwMode="auto">
              <a:xfrm rot="513316">
                <a:off x="1854" y="2472"/>
                <a:ext cx="957" cy="242"/>
                <a:chOff x="2598" y="1026"/>
                <a:chExt cx="957" cy="242"/>
              </a:xfrm>
            </p:grpSpPr>
            <p:grpSp>
              <p:nvGrpSpPr>
                <p:cNvPr id="434618" name="Group 472"/>
                <p:cNvGrpSpPr>
                  <a:grpSpLocks/>
                </p:cNvGrpSpPr>
                <p:nvPr/>
              </p:nvGrpSpPr>
              <p:grpSpPr bwMode="auto">
                <a:xfrm rot="-9970459" flipH="1" flipV="1">
                  <a:off x="2598" y="1026"/>
                  <a:ext cx="957" cy="242"/>
                  <a:chOff x="2532" y="1051"/>
                  <a:chExt cx="893" cy="246"/>
                </a:xfrm>
              </p:grpSpPr>
              <p:grpSp>
                <p:nvGrpSpPr>
                  <p:cNvPr id="434623" name="Group 473"/>
                  <p:cNvGrpSpPr>
                    <a:grpSpLocks/>
                  </p:cNvGrpSpPr>
                  <p:nvPr/>
                </p:nvGrpSpPr>
                <p:grpSpPr bwMode="auto">
                  <a:xfrm>
                    <a:off x="2532" y="1051"/>
                    <a:ext cx="743" cy="185"/>
                    <a:chOff x="1565" y="2568"/>
                    <a:chExt cx="1118" cy="279"/>
                  </a:xfrm>
                </p:grpSpPr>
                <p:sp>
                  <p:nvSpPr>
                    <p:cNvPr id="434650" name="AutoShape 474"/>
                    <p:cNvSpPr>
                      <a:spLocks noChangeArrowheads="1"/>
                    </p:cNvSpPr>
                    <p:nvPr/>
                  </p:nvSpPr>
                  <p:spPr bwMode="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51" name="AutoShape 475"/>
                    <p:cNvSpPr>
                      <a:spLocks noChangeArrowheads="1"/>
                    </p:cNvSpPr>
                    <p:nvPr/>
                  </p:nvSpPr>
                  <p:spPr bwMode="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52" name="AutoShape 476"/>
                    <p:cNvSpPr>
                      <a:spLocks noChangeArrowheads="1"/>
                    </p:cNvSpPr>
                    <p:nvPr/>
                  </p:nvSpPr>
                  <p:spPr bwMode="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53" name="AutoShape 477"/>
                    <p:cNvSpPr>
                      <a:spLocks noChangeArrowheads="1"/>
                    </p:cNvSpPr>
                    <p:nvPr/>
                  </p:nvSpPr>
                  <p:spPr bwMode="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nvGrpSpPr>
                  <p:cNvPr id="434624" name="Group 478"/>
                  <p:cNvGrpSpPr>
                    <a:grpSpLocks/>
                  </p:cNvGrpSpPr>
                  <p:nvPr/>
                </p:nvGrpSpPr>
                <p:grpSpPr bwMode="auto">
                  <a:xfrm rot="1353540">
                    <a:off x="2682" y="1111"/>
                    <a:ext cx="743" cy="186"/>
                    <a:chOff x="1565" y="2568"/>
                    <a:chExt cx="1118" cy="279"/>
                  </a:xfrm>
                </p:grpSpPr>
                <p:sp>
                  <p:nvSpPr>
                    <p:cNvPr id="434655" name="AutoShape 479"/>
                    <p:cNvSpPr>
                      <a:spLocks noChangeArrowheads="1"/>
                    </p:cNvSpPr>
                    <p:nvPr/>
                  </p:nvSpPr>
                  <p:spPr bwMode="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56" name="AutoShape 480"/>
                    <p:cNvSpPr>
                      <a:spLocks noChangeArrowheads="1"/>
                    </p:cNvSpPr>
                    <p:nvPr/>
                  </p:nvSpPr>
                  <p:spPr bwMode="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57" name="AutoShape 481"/>
                    <p:cNvSpPr>
                      <a:spLocks noChangeArrowheads="1"/>
                    </p:cNvSpPr>
                    <p:nvPr/>
                  </p:nvSpPr>
                  <p:spPr bwMode="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58" name="AutoShape 482"/>
                    <p:cNvSpPr>
                      <a:spLocks noChangeArrowheads="1"/>
                    </p:cNvSpPr>
                    <p:nvPr/>
                  </p:nvSpPr>
                  <p:spPr bwMode="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grpSp>
              <p:nvGrpSpPr>
                <p:cNvPr id="434625" name="Group 483"/>
                <p:cNvGrpSpPr>
                  <a:grpSpLocks/>
                </p:cNvGrpSpPr>
                <p:nvPr/>
              </p:nvGrpSpPr>
              <p:grpSpPr bwMode="auto">
                <a:xfrm rot="-9970459" flipH="1" flipV="1">
                  <a:off x="2688" y="1056"/>
                  <a:ext cx="784" cy="198"/>
                  <a:chOff x="2532" y="1051"/>
                  <a:chExt cx="893" cy="246"/>
                </a:xfrm>
              </p:grpSpPr>
              <p:grpSp>
                <p:nvGrpSpPr>
                  <p:cNvPr id="434626" name="Group 484"/>
                  <p:cNvGrpSpPr>
                    <a:grpSpLocks/>
                  </p:cNvGrpSpPr>
                  <p:nvPr/>
                </p:nvGrpSpPr>
                <p:grpSpPr bwMode="auto">
                  <a:xfrm>
                    <a:off x="2532" y="1051"/>
                    <a:ext cx="743" cy="185"/>
                    <a:chOff x="1565" y="2568"/>
                    <a:chExt cx="1118" cy="279"/>
                  </a:xfrm>
                </p:grpSpPr>
                <p:sp>
                  <p:nvSpPr>
                    <p:cNvPr id="434661" name="AutoShape 485"/>
                    <p:cNvSpPr>
                      <a:spLocks noChangeArrowheads="1"/>
                    </p:cNvSpPr>
                    <p:nvPr/>
                  </p:nvSpPr>
                  <p:spPr bwMode="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62" name="AutoShape 486"/>
                    <p:cNvSpPr>
                      <a:spLocks noChangeArrowheads="1"/>
                    </p:cNvSpPr>
                    <p:nvPr/>
                  </p:nvSpPr>
                  <p:spPr bwMode="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63" name="AutoShape 487"/>
                    <p:cNvSpPr>
                      <a:spLocks noChangeArrowheads="1"/>
                    </p:cNvSpPr>
                    <p:nvPr/>
                  </p:nvSpPr>
                  <p:spPr bwMode="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64" name="AutoShape 488"/>
                    <p:cNvSpPr>
                      <a:spLocks noChangeArrowheads="1"/>
                    </p:cNvSpPr>
                    <p:nvPr/>
                  </p:nvSpPr>
                  <p:spPr bwMode="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nvGrpSpPr>
                  <p:cNvPr id="434631" name="Group 489"/>
                  <p:cNvGrpSpPr>
                    <a:grpSpLocks/>
                  </p:cNvGrpSpPr>
                  <p:nvPr/>
                </p:nvGrpSpPr>
                <p:grpSpPr bwMode="auto">
                  <a:xfrm rot="1353540">
                    <a:off x="2682" y="1111"/>
                    <a:ext cx="743" cy="186"/>
                    <a:chOff x="1565" y="2568"/>
                    <a:chExt cx="1118" cy="279"/>
                  </a:xfrm>
                </p:grpSpPr>
                <p:sp>
                  <p:nvSpPr>
                    <p:cNvPr id="434666" name="AutoShape 490"/>
                    <p:cNvSpPr>
                      <a:spLocks noChangeArrowheads="1"/>
                    </p:cNvSpPr>
                    <p:nvPr/>
                  </p:nvSpPr>
                  <p:spPr bwMode="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67" name="AutoShape 491"/>
                    <p:cNvSpPr>
                      <a:spLocks noChangeArrowheads="1"/>
                    </p:cNvSpPr>
                    <p:nvPr/>
                  </p:nvSpPr>
                  <p:spPr bwMode="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68" name="AutoShape 492"/>
                    <p:cNvSpPr>
                      <a:spLocks noChangeArrowheads="1"/>
                    </p:cNvSpPr>
                    <p:nvPr/>
                  </p:nvSpPr>
                  <p:spPr bwMode="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669" name="AutoShape 493"/>
                    <p:cNvSpPr>
                      <a:spLocks noChangeArrowheads="1"/>
                    </p:cNvSpPr>
                    <p:nvPr/>
                  </p:nvSpPr>
                  <p:spPr bwMode="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grpSp>
        </p:grpSp>
      </p:grpSp>
      <p:grpSp>
        <p:nvGrpSpPr>
          <p:cNvPr id="434636" name="Group 494"/>
          <p:cNvGrpSpPr>
            <a:grpSpLocks/>
          </p:cNvGrpSpPr>
          <p:nvPr/>
        </p:nvGrpSpPr>
        <p:grpSpPr bwMode="auto">
          <a:xfrm>
            <a:off x="3951288" y="4999038"/>
            <a:ext cx="1784350" cy="1352550"/>
            <a:chOff x="2163" y="3120"/>
            <a:chExt cx="1358" cy="1030"/>
          </a:xfrm>
        </p:grpSpPr>
        <p:sp>
          <p:nvSpPr>
            <p:cNvPr id="434671" name="Oval 495"/>
            <p:cNvSpPr>
              <a:spLocks noChangeArrowheads="1"/>
            </p:cNvSpPr>
            <p:nvPr/>
          </p:nvSpPr>
          <p:spPr bwMode="ltGray">
            <a:xfrm>
              <a:off x="2280" y="3120"/>
              <a:ext cx="1022" cy="1030"/>
            </a:xfrm>
            <a:prstGeom prst="ellipse">
              <a:avLst/>
            </a:pr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w="57150">
              <a:solidFill>
                <a:srgbClr val="EAEAEA"/>
              </a:solidFill>
              <a:round/>
              <a:headEnd/>
              <a:tailEnd/>
            </a:ln>
            <a:effectLst/>
          </p:spPr>
          <p:txBody>
            <a:bodyPr wrap="none" anchor="ctr"/>
            <a:lstStyle/>
            <a:p>
              <a:endParaRPr lang="zh-CN" altLang="en-US"/>
            </a:p>
          </p:txBody>
        </p:sp>
        <p:grpSp>
          <p:nvGrpSpPr>
            <p:cNvPr id="434637" name="Group 496"/>
            <p:cNvGrpSpPr>
              <a:grpSpLocks/>
            </p:cNvGrpSpPr>
            <p:nvPr/>
          </p:nvGrpSpPr>
          <p:grpSpPr bwMode="auto">
            <a:xfrm rot="10082854">
              <a:off x="2163" y="3869"/>
              <a:ext cx="928" cy="236"/>
              <a:chOff x="2598" y="1026"/>
              <a:chExt cx="957" cy="242"/>
            </a:xfrm>
          </p:grpSpPr>
          <p:grpSp>
            <p:nvGrpSpPr>
              <p:cNvPr id="434642" name="Group 497"/>
              <p:cNvGrpSpPr>
                <a:grpSpLocks/>
              </p:cNvGrpSpPr>
              <p:nvPr/>
            </p:nvGrpSpPr>
            <p:grpSpPr bwMode="auto">
              <a:xfrm rot="-9970459" flipH="1" flipV="1">
                <a:off x="2598" y="1026"/>
                <a:ext cx="957" cy="242"/>
                <a:chOff x="2532" y="1051"/>
                <a:chExt cx="893" cy="246"/>
              </a:xfrm>
            </p:grpSpPr>
            <p:grpSp>
              <p:nvGrpSpPr>
                <p:cNvPr id="434647" name="Group 498"/>
                <p:cNvGrpSpPr>
                  <a:grpSpLocks/>
                </p:cNvGrpSpPr>
                <p:nvPr/>
              </p:nvGrpSpPr>
              <p:grpSpPr bwMode="auto">
                <a:xfrm>
                  <a:off x="2532" y="1051"/>
                  <a:ext cx="743" cy="185"/>
                  <a:chOff x="1565" y="2568"/>
                  <a:chExt cx="1118" cy="279"/>
                </a:xfrm>
              </p:grpSpPr>
              <p:sp>
                <p:nvSpPr>
                  <p:cNvPr id="434675" name="AutoShape 499"/>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76" name="AutoShape 500"/>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77" name="AutoShape 501"/>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78" name="AutoShape 502"/>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434648" name="Group 503"/>
                <p:cNvGrpSpPr>
                  <a:grpSpLocks/>
                </p:cNvGrpSpPr>
                <p:nvPr/>
              </p:nvGrpSpPr>
              <p:grpSpPr bwMode="auto">
                <a:xfrm rot="1353540">
                  <a:off x="2682" y="1111"/>
                  <a:ext cx="743" cy="186"/>
                  <a:chOff x="1565" y="2568"/>
                  <a:chExt cx="1118" cy="279"/>
                </a:xfrm>
              </p:grpSpPr>
              <p:sp>
                <p:nvSpPr>
                  <p:cNvPr id="434680" name="AutoShape 504"/>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81" name="AutoShape 505"/>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82" name="AutoShape 506"/>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83" name="AutoShape 507"/>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434649" name="Group 508"/>
              <p:cNvGrpSpPr>
                <a:grpSpLocks/>
              </p:cNvGrpSpPr>
              <p:nvPr/>
            </p:nvGrpSpPr>
            <p:grpSpPr bwMode="auto">
              <a:xfrm rot="-9970459" flipH="1" flipV="1">
                <a:off x="2688" y="1056"/>
                <a:ext cx="784" cy="198"/>
                <a:chOff x="2532" y="1051"/>
                <a:chExt cx="893" cy="246"/>
              </a:xfrm>
            </p:grpSpPr>
            <p:grpSp>
              <p:nvGrpSpPr>
                <p:cNvPr id="434654" name="Group 509"/>
                <p:cNvGrpSpPr>
                  <a:grpSpLocks/>
                </p:cNvGrpSpPr>
                <p:nvPr/>
              </p:nvGrpSpPr>
              <p:grpSpPr bwMode="auto">
                <a:xfrm>
                  <a:off x="2532" y="1051"/>
                  <a:ext cx="743" cy="185"/>
                  <a:chOff x="1565" y="2568"/>
                  <a:chExt cx="1118" cy="279"/>
                </a:xfrm>
              </p:grpSpPr>
              <p:sp>
                <p:nvSpPr>
                  <p:cNvPr id="434686" name="AutoShape 510"/>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87" name="AutoShape 511"/>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88" name="AutoShape 512"/>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89" name="AutoShape 513"/>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434659" name="Group 514"/>
                <p:cNvGrpSpPr>
                  <a:grpSpLocks/>
                </p:cNvGrpSpPr>
                <p:nvPr/>
              </p:nvGrpSpPr>
              <p:grpSpPr bwMode="auto">
                <a:xfrm rot="1353540">
                  <a:off x="2682" y="1111"/>
                  <a:ext cx="743" cy="186"/>
                  <a:chOff x="1565" y="2568"/>
                  <a:chExt cx="1118" cy="279"/>
                </a:xfrm>
              </p:grpSpPr>
              <p:sp>
                <p:nvSpPr>
                  <p:cNvPr id="434691" name="AutoShape 515"/>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92" name="AutoShape 516"/>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93" name="AutoShape 517"/>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694" name="AutoShape 518"/>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434660" name="Group 519"/>
            <p:cNvGrpSpPr>
              <a:grpSpLocks/>
            </p:cNvGrpSpPr>
            <p:nvPr/>
          </p:nvGrpSpPr>
          <p:grpSpPr bwMode="auto">
            <a:xfrm rot="-232145">
              <a:off x="2565" y="3207"/>
              <a:ext cx="956" cy="259"/>
              <a:chOff x="1824" y="2448"/>
              <a:chExt cx="987" cy="266"/>
            </a:xfrm>
          </p:grpSpPr>
          <p:grpSp>
            <p:nvGrpSpPr>
              <p:cNvPr id="434665" name="Group 520"/>
              <p:cNvGrpSpPr>
                <a:grpSpLocks/>
              </p:cNvGrpSpPr>
              <p:nvPr/>
            </p:nvGrpSpPr>
            <p:grpSpPr bwMode="auto">
              <a:xfrm rot="513316">
                <a:off x="1824" y="2448"/>
                <a:ext cx="957" cy="242"/>
                <a:chOff x="2598" y="1026"/>
                <a:chExt cx="957" cy="242"/>
              </a:xfrm>
            </p:grpSpPr>
            <p:grpSp>
              <p:nvGrpSpPr>
                <p:cNvPr id="434670" name="Group 521"/>
                <p:cNvGrpSpPr>
                  <a:grpSpLocks/>
                </p:cNvGrpSpPr>
                <p:nvPr/>
              </p:nvGrpSpPr>
              <p:grpSpPr bwMode="auto">
                <a:xfrm rot="-9970459" flipH="1" flipV="1">
                  <a:off x="2598" y="1026"/>
                  <a:ext cx="957" cy="242"/>
                  <a:chOff x="2532" y="1051"/>
                  <a:chExt cx="893" cy="246"/>
                </a:xfrm>
              </p:grpSpPr>
              <p:grpSp>
                <p:nvGrpSpPr>
                  <p:cNvPr id="434672" name="Group 522"/>
                  <p:cNvGrpSpPr>
                    <a:grpSpLocks/>
                  </p:cNvGrpSpPr>
                  <p:nvPr/>
                </p:nvGrpSpPr>
                <p:grpSpPr bwMode="auto">
                  <a:xfrm>
                    <a:off x="2532" y="1051"/>
                    <a:ext cx="743" cy="185"/>
                    <a:chOff x="1565" y="2568"/>
                    <a:chExt cx="1118" cy="279"/>
                  </a:xfrm>
                </p:grpSpPr>
                <p:sp>
                  <p:nvSpPr>
                    <p:cNvPr id="434699" name="AutoShape 523"/>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00" name="AutoShape 524"/>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01" name="AutoShape 525"/>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02" name="AutoShape 526"/>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434673" name="Group 527"/>
                  <p:cNvGrpSpPr>
                    <a:grpSpLocks/>
                  </p:cNvGrpSpPr>
                  <p:nvPr/>
                </p:nvGrpSpPr>
                <p:grpSpPr bwMode="auto">
                  <a:xfrm rot="1353540">
                    <a:off x="2682" y="1111"/>
                    <a:ext cx="743" cy="186"/>
                    <a:chOff x="1565" y="2568"/>
                    <a:chExt cx="1118" cy="279"/>
                  </a:xfrm>
                </p:grpSpPr>
                <p:sp>
                  <p:nvSpPr>
                    <p:cNvPr id="434704" name="AutoShape 528"/>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05" name="AutoShape 529"/>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06" name="AutoShape 530"/>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07" name="AutoShape 531"/>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434674" name="Group 532"/>
                <p:cNvGrpSpPr>
                  <a:grpSpLocks/>
                </p:cNvGrpSpPr>
                <p:nvPr/>
              </p:nvGrpSpPr>
              <p:grpSpPr bwMode="auto">
                <a:xfrm rot="-9970459" flipH="1" flipV="1">
                  <a:off x="2688" y="1056"/>
                  <a:ext cx="784" cy="198"/>
                  <a:chOff x="2532" y="1051"/>
                  <a:chExt cx="893" cy="246"/>
                </a:xfrm>
              </p:grpSpPr>
              <p:grpSp>
                <p:nvGrpSpPr>
                  <p:cNvPr id="434679" name="Group 533"/>
                  <p:cNvGrpSpPr>
                    <a:grpSpLocks/>
                  </p:cNvGrpSpPr>
                  <p:nvPr/>
                </p:nvGrpSpPr>
                <p:grpSpPr bwMode="auto">
                  <a:xfrm>
                    <a:off x="2532" y="1051"/>
                    <a:ext cx="743" cy="185"/>
                    <a:chOff x="1565" y="2568"/>
                    <a:chExt cx="1118" cy="279"/>
                  </a:xfrm>
                </p:grpSpPr>
                <p:sp>
                  <p:nvSpPr>
                    <p:cNvPr id="434710" name="AutoShape 534"/>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11" name="AutoShape 535"/>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12" name="AutoShape 536"/>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13" name="AutoShape 537"/>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434684" name="Group 538"/>
                  <p:cNvGrpSpPr>
                    <a:grpSpLocks/>
                  </p:cNvGrpSpPr>
                  <p:nvPr/>
                </p:nvGrpSpPr>
                <p:grpSpPr bwMode="auto">
                  <a:xfrm rot="1353540">
                    <a:off x="2682" y="1111"/>
                    <a:ext cx="743" cy="186"/>
                    <a:chOff x="1565" y="2568"/>
                    <a:chExt cx="1118" cy="279"/>
                  </a:xfrm>
                </p:grpSpPr>
                <p:sp>
                  <p:nvSpPr>
                    <p:cNvPr id="434715" name="AutoShape 539"/>
                    <p:cNvSpPr>
                      <a:spLocks noChangeArrowheads="1"/>
                    </p:cNvSpPr>
                    <p:nvPr/>
                  </p:nvSpPr>
                  <p:spPr bwMode="lt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16" name="AutoShape 540"/>
                    <p:cNvSpPr>
                      <a:spLocks noChangeArrowheads="1"/>
                    </p:cNvSpPr>
                    <p:nvPr/>
                  </p:nvSpPr>
                  <p:spPr bwMode="lt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17" name="AutoShape 541"/>
                    <p:cNvSpPr>
                      <a:spLocks noChangeArrowheads="1"/>
                    </p:cNvSpPr>
                    <p:nvPr/>
                  </p:nvSpPr>
                  <p:spPr bwMode="lt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34718" name="AutoShape 542"/>
                    <p:cNvSpPr>
                      <a:spLocks noChangeArrowheads="1"/>
                    </p:cNvSpPr>
                    <p:nvPr/>
                  </p:nvSpPr>
                  <p:spPr bwMode="lt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434685" name="Group 543"/>
              <p:cNvGrpSpPr>
                <a:grpSpLocks/>
              </p:cNvGrpSpPr>
              <p:nvPr/>
            </p:nvGrpSpPr>
            <p:grpSpPr bwMode="auto">
              <a:xfrm rot="513316">
                <a:off x="1854" y="2472"/>
                <a:ext cx="957" cy="242"/>
                <a:chOff x="2598" y="1026"/>
                <a:chExt cx="957" cy="242"/>
              </a:xfrm>
            </p:grpSpPr>
            <p:grpSp>
              <p:nvGrpSpPr>
                <p:cNvPr id="434690" name="Group 544"/>
                <p:cNvGrpSpPr>
                  <a:grpSpLocks/>
                </p:cNvGrpSpPr>
                <p:nvPr/>
              </p:nvGrpSpPr>
              <p:grpSpPr bwMode="auto">
                <a:xfrm rot="-9970459" flipH="1" flipV="1">
                  <a:off x="2598" y="1026"/>
                  <a:ext cx="957" cy="242"/>
                  <a:chOff x="2532" y="1051"/>
                  <a:chExt cx="893" cy="246"/>
                </a:xfrm>
              </p:grpSpPr>
              <p:grpSp>
                <p:nvGrpSpPr>
                  <p:cNvPr id="434695" name="Group 545"/>
                  <p:cNvGrpSpPr>
                    <a:grpSpLocks/>
                  </p:cNvGrpSpPr>
                  <p:nvPr/>
                </p:nvGrpSpPr>
                <p:grpSpPr bwMode="auto">
                  <a:xfrm>
                    <a:off x="2532" y="1051"/>
                    <a:ext cx="743" cy="185"/>
                    <a:chOff x="1565" y="2568"/>
                    <a:chExt cx="1118" cy="279"/>
                  </a:xfrm>
                </p:grpSpPr>
                <p:sp>
                  <p:nvSpPr>
                    <p:cNvPr id="434722" name="AutoShape 546"/>
                    <p:cNvSpPr>
                      <a:spLocks noChangeArrowheads="1"/>
                    </p:cNvSpPr>
                    <p:nvPr/>
                  </p:nvSpPr>
                  <p:spPr bwMode="lt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23" name="AutoShape 547"/>
                    <p:cNvSpPr>
                      <a:spLocks noChangeArrowheads="1"/>
                    </p:cNvSpPr>
                    <p:nvPr/>
                  </p:nvSpPr>
                  <p:spPr bwMode="lt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24" name="AutoShape 548"/>
                    <p:cNvSpPr>
                      <a:spLocks noChangeArrowheads="1"/>
                    </p:cNvSpPr>
                    <p:nvPr/>
                  </p:nvSpPr>
                  <p:spPr bwMode="lt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25" name="AutoShape 549"/>
                    <p:cNvSpPr>
                      <a:spLocks noChangeArrowheads="1"/>
                    </p:cNvSpPr>
                    <p:nvPr/>
                  </p:nvSpPr>
                  <p:spPr bwMode="lt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nvGrpSpPr>
                  <p:cNvPr id="434696" name="Group 550"/>
                  <p:cNvGrpSpPr>
                    <a:grpSpLocks/>
                  </p:cNvGrpSpPr>
                  <p:nvPr/>
                </p:nvGrpSpPr>
                <p:grpSpPr bwMode="auto">
                  <a:xfrm rot="1353540">
                    <a:off x="2682" y="1111"/>
                    <a:ext cx="743" cy="186"/>
                    <a:chOff x="1565" y="2568"/>
                    <a:chExt cx="1118" cy="279"/>
                  </a:xfrm>
                </p:grpSpPr>
                <p:sp>
                  <p:nvSpPr>
                    <p:cNvPr id="434727" name="AutoShape 551"/>
                    <p:cNvSpPr>
                      <a:spLocks noChangeArrowheads="1"/>
                    </p:cNvSpPr>
                    <p:nvPr/>
                  </p:nvSpPr>
                  <p:spPr bwMode="lt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28" name="AutoShape 552"/>
                    <p:cNvSpPr>
                      <a:spLocks noChangeArrowheads="1"/>
                    </p:cNvSpPr>
                    <p:nvPr/>
                  </p:nvSpPr>
                  <p:spPr bwMode="lt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29" name="AutoShape 553"/>
                    <p:cNvSpPr>
                      <a:spLocks noChangeArrowheads="1"/>
                    </p:cNvSpPr>
                    <p:nvPr/>
                  </p:nvSpPr>
                  <p:spPr bwMode="lt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30" name="AutoShape 554"/>
                    <p:cNvSpPr>
                      <a:spLocks noChangeArrowheads="1"/>
                    </p:cNvSpPr>
                    <p:nvPr/>
                  </p:nvSpPr>
                  <p:spPr bwMode="lt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grpSp>
              <p:nvGrpSpPr>
                <p:cNvPr id="434697" name="Group 555"/>
                <p:cNvGrpSpPr>
                  <a:grpSpLocks/>
                </p:cNvGrpSpPr>
                <p:nvPr/>
              </p:nvGrpSpPr>
              <p:grpSpPr bwMode="auto">
                <a:xfrm rot="-9970459" flipH="1" flipV="1">
                  <a:off x="2688" y="1056"/>
                  <a:ext cx="784" cy="198"/>
                  <a:chOff x="2532" y="1051"/>
                  <a:chExt cx="893" cy="246"/>
                </a:xfrm>
              </p:grpSpPr>
              <p:grpSp>
                <p:nvGrpSpPr>
                  <p:cNvPr id="434698" name="Group 556"/>
                  <p:cNvGrpSpPr>
                    <a:grpSpLocks/>
                  </p:cNvGrpSpPr>
                  <p:nvPr/>
                </p:nvGrpSpPr>
                <p:grpSpPr bwMode="auto">
                  <a:xfrm>
                    <a:off x="2532" y="1051"/>
                    <a:ext cx="743" cy="185"/>
                    <a:chOff x="1565" y="2568"/>
                    <a:chExt cx="1118" cy="279"/>
                  </a:xfrm>
                </p:grpSpPr>
                <p:sp>
                  <p:nvSpPr>
                    <p:cNvPr id="434733" name="AutoShape 557"/>
                    <p:cNvSpPr>
                      <a:spLocks noChangeArrowheads="1"/>
                    </p:cNvSpPr>
                    <p:nvPr/>
                  </p:nvSpPr>
                  <p:spPr bwMode="lt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34" name="AutoShape 558"/>
                    <p:cNvSpPr>
                      <a:spLocks noChangeArrowheads="1"/>
                    </p:cNvSpPr>
                    <p:nvPr/>
                  </p:nvSpPr>
                  <p:spPr bwMode="lt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35" name="AutoShape 559"/>
                    <p:cNvSpPr>
                      <a:spLocks noChangeArrowheads="1"/>
                    </p:cNvSpPr>
                    <p:nvPr/>
                  </p:nvSpPr>
                  <p:spPr bwMode="lt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36" name="AutoShape 560"/>
                    <p:cNvSpPr>
                      <a:spLocks noChangeArrowheads="1"/>
                    </p:cNvSpPr>
                    <p:nvPr/>
                  </p:nvSpPr>
                  <p:spPr bwMode="lt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nvGrpSpPr>
                  <p:cNvPr id="434703" name="Group 561"/>
                  <p:cNvGrpSpPr>
                    <a:grpSpLocks/>
                  </p:cNvGrpSpPr>
                  <p:nvPr/>
                </p:nvGrpSpPr>
                <p:grpSpPr bwMode="auto">
                  <a:xfrm rot="1353540">
                    <a:off x="2682" y="1111"/>
                    <a:ext cx="743" cy="186"/>
                    <a:chOff x="1565" y="2568"/>
                    <a:chExt cx="1118" cy="279"/>
                  </a:xfrm>
                </p:grpSpPr>
                <p:sp>
                  <p:nvSpPr>
                    <p:cNvPr id="434738" name="AutoShape 562"/>
                    <p:cNvSpPr>
                      <a:spLocks noChangeArrowheads="1"/>
                    </p:cNvSpPr>
                    <p:nvPr/>
                  </p:nvSpPr>
                  <p:spPr bwMode="lt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39" name="AutoShape 563"/>
                    <p:cNvSpPr>
                      <a:spLocks noChangeArrowheads="1"/>
                    </p:cNvSpPr>
                    <p:nvPr/>
                  </p:nvSpPr>
                  <p:spPr bwMode="lt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40" name="AutoShape 564"/>
                    <p:cNvSpPr>
                      <a:spLocks noChangeArrowheads="1"/>
                    </p:cNvSpPr>
                    <p:nvPr/>
                  </p:nvSpPr>
                  <p:spPr bwMode="lt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434741" name="AutoShape 565"/>
                    <p:cNvSpPr>
                      <a:spLocks noChangeArrowheads="1"/>
                    </p:cNvSpPr>
                    <p:nvPr/>
                  </p:nvSpPr>
                  <p:spPr bwMode="lt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grpSp>
        </p:grpSp>
      </p:grpSp>
      <p:sp>
        <p:nvSpPr>
          <p:cNvPr id="434742" name="Rectangle 566"/>
          <p:cNvSpPr>
            <a:spLocks noChangeArrowheads="1"/>
          </p:cNvSpPr>
          <p:nvPr/>
        </p:nvSpPr>
        <p:spPr bwMode="auto">
          <a:xfrm>
            <a:off x="4067944" y="2348880"/>
            <a:ext cx="1295400" cy="769441"/>
          </a:xfrm>
          <a:prstGeom prst="rect">
            <a:avLst/>
          </a:prstGeom>
          <a:noFill/>
          <a:ln w="9525">
            <a:noFill/>
            <a:miter lim="800000"/>
            <a:headEnd/>
            <a:tailEnd/>
          </a:ln>
          <a:effectLst>
            <a:outerShdw dist="17961" dir="2700000" algn="ctr" rotWithShape="0">
              <a:srgbClr val="080808">
                <a:alpha val="50000"/>
              </a:srgbClr>
            </a:outerShdw>
          </a:effectLst>
        </p:spPr>
        <p:txBody>
          <a:bodyPr>
            <a:spAutoFit/>
          </a:bodyPr>
          <a:lstStyle/>
          <a:p>
            <a:pPr algn="ctr" eaLnBrk="0" hangingPunct="0"/>
            <a:r>
              <a:rPr lang="en-US" altLang="zh-CN" sz="4400" b="1" dirty="0" err="1" smtClean="0">
                <a:solidFill>
                  <a:srgbClr val="FEFEFE"/>
                </a:solidFill>
                <a:ea typeface="宋体" charset="-122"/>
              </a:rPr>
              <a:t>Git</a:t>
            </a:r>
            <a:endParaRPr lang="en-US" altLang="zh-CN" sz="4400" b="1" dirty="0">
              <a:solidFill>
                <a:srgbClr val="FEFEFE"/>
              </a:solidFill>
              <a:ea typeface="宋体" charset="-122"/>
            </a:endParaRPr>
          </a:p>
        </p:txBody>
      </p:sp>
      <p:sp>
        <p:nvSpPr>
          <p:cNvPr id="434744" name="Rectangle 568"/>
          <p:cNvSpPr>
            <a:spLocks noChangeArrowheads="1"/>
          </p:cNvSpPr>
          <p:nvPr/>
        </p:nvSpPr>
        <p:spPr bwMode="auto">
          <a:xfrm>
            <a:off x="5652120" y="3861048"/>
            <a:ext cx="1295400" cy="523220"/>
          </a:xfrm>
          <a:prstGeom prst="rect">
            <a:avLst/>
          </a:prstGeom>
          <a:noFill/>
          <a:ln w="9525">
            <a:noFill/>
            <a:miter lim="800000"/>
            <a:headEnd/>
            <a:tailEnd/>
          </a:ln>
          <a:effectLst>
            <a:outerShdw dist="17961" dir="2700000" algn="ctr" rotWithShape="0">
              <a:srgbClr val="080808">
                <a:alpha val="50000"/>
              </a:srgbClr>
            </a:outerShdw>
          </a:effectLst>
        </p:spPr>
        <p:txBody>
          <a:bodyPr>
            <a:spAutoFit/>
          </a:bodyPr>
          <a:lstStyle/>
          <a:p>
            <a:pPr eaLnBrk="0" hangingPunct="0"/>
            <a:r>
              <a:rPr lang="en-US" altLang="zh-CN" sz="2800" b="1" dirty="0" err="1" smtClean="0">
                <a:solidFill>
                  <a:srgbClr val="FEFEFE"/>
                </a:solidFill>
                <a:ea typeface="宋体" charset="-122"/>
              </a:rPr>
              <a:t>GitHub</a:t>
            </a:r>
            <a:endParaRPr lang="en-US" altLang="zh-CN" sz="2800" b="1" dirty="0">
              <a:solidFill>
                <a:srgbClr val="FEFEFE"/>
              </a:solidFill>
              <a:ea typeface="宋体" charset="-122"/>
            </a:endParaRPr>
          </a:p>
        </p:txBody>
      </p:sp>
      <p:sp>
        <p:nvSpPr>
          <p:cNvPr id="434745" name="Rectangle 569"/>
          <p:cNvSpPr>
            <a:spLocks noChangeArrowheads="1"/>
          </p:cNvSpPr>
          <p:nvPr/>
        </p:nvSpPr>
        <p:spPr bwMode="auto">
          <a:xfrm>
            <a:off x="4211960" y="5229200"/>
            <a:ext cx="1399654" cy="954107"/>
          </a:xfrm>
          <a:prstGeom prst="rect">
            <a:avLst/>
          </a:prstGeom>
          <a:noFill/>
          <a:ln w="9525">
            <a:noFill/>
            <a:miter lim="800000"/>
            <a:headEnd/>
            <a:tailEnd/>
          </a:ln>
          <a:effectLst>
            <a:outerShdw dist="17961" dir="2700000" algn="ctr" rotWithShape="0">
              <a:srgbClr val="080808">
                <a:alpha val="50000"/>
              </a:srgbClr>
            </a:outerShdw>
          </a:effectLst>
        </p:spPr>
        <p:txBody>
          <a:bodyPr wrap="square">
            <a:spAutoFit/>
          </a:bodyPr>
          <a:lstStyle/>
          <a:p>
            <a:pPr eaLnBrk="0" hangingPunct="0"/>
            <a:r>
              <a:rPr lang="en-US" altLang="zh-CN" sz="2800" b="1" dirty="0" err="1" smtClean="0">
                <a:solidFill>
                  <a:srgbClr val="FEFEFE"/>
                </a:solidFill>
                <a:ea typeface="宋体" charset="-122"/>
              </a:rPr>
              <a:t>TortoiseGit</a:t>
            </a:r>
            <a:endParaRPr lang="en-US" altLang="zh-CN" sz="2800" b="1" dirty="0" smtClean="0">
              <a:solidFill>
                <a:srgbClr val="FEFEFE"/>
              </a:solidFill>
              <a:ea typeface="宋体" charset="-122"/>
            </a:endParaRPr>
          </a:p>
        </p:txBody>
      </p:sp>
      <p:sp>
        <p:nvSpPr>
          <p:cNvPr id="434751" name="Rectangle 575"/>
          <p:cNvSpPr>
            <a:spLocks noChangeArrowheads="1"/>
          </p:cNvSpPr>
          <p:nvPr/>
        </p:nvSpPr>
        <p:spPr bwMode="gray">
          <a:xfrm>
            <a:off x="3635896" y="3789040"/>
            <a:ext cx="2133600" cy="830997"/>
          </a:xfrm>
          <a:prstGeom prst="rect">
            <a:avLst/>
          </a:prstGeom>
          <a:noFill/>
          <a:ln w="9525" algn="ctr">
            <a:noFill/>
            <a:miter lim="800000"/>
            <a:headEnd/>
            <a:tailEnd/>
          </a:ln>
          <a:effectLst/>
        </p:spPr>
        <p:txBody>
          <a:bodyPr>
            <a:spAutoFit/>
          </a:bodyPr>
          <a:lstStyle/>
          <a:p>
            <a:pPr algn="ctr"/>
            <a:r>
              <a:rPr lang="zh-CN" altLang="en-US" sz="2400" b="0" dirty="0" smtClean="0">
                <a:solidFill>
                  <a:srgbClr val="3D2F6F"/>
                </a:solidFill>
                <a:effectLst>
                  <a:outerShdw blurRad="38100" dist="38100" dir="2700000" algn="tl">
                    <a:srgbClr val="C0C0C0"/>
                  </a:outerShdw>
                </a:effectLst>
                <a:latin typeface="Verdana" pitchFamily="34" charset="0"/>
                <a:ea typeface="宋体" charset="-122"/>
              </a:rPr>
              <a:t>分布式版本</a:t>
            </a:r>
            <a:endParaRPr lang="en-US" altLang="zh-CN" sz="2400" b="0" dirty="0" smtClean="0">
              <a:solidFill>
                <a:srgbClr val="3D2F6F"/>
              </a:solidFill>
              <a:effectLst>
                <a:outerShdw blurRad="38100" dist="38100" dir="2700000" algn="tl">
                  <a:srgbClr val="C0C0C0"/>
                </a:outerShdw>
              </a:effectLst>
              <a:latin typeface="Verdana" pitchFamily="34" charset="0"/>
              <a:ea typeface="宋体" charset="-122"/>
            </a:endParaRPr>
          </a:p>
          <a:p>
            <a:pPr algn="ctr"/>
            <a:r>
              <a:rPr lang="zh-CN" altLang="en-US" sz="2400" b="0" dirty="0" smtClean="0">
                <a:solidFill>
                  <a:srgbClr val="3D2F6F"/>
                </a:solidFill>
                <a:effectLst>
                  <a:outerShdw blurRad="38100" dist="38100" dir="2700000" algn="tl">
                    <a:srgbClr val="C0C0C0"/>
                  </a:outerShdw>
                </a:effectLst>
                <a:latin typeface="Verdana" pitchFamily="34" charset="0"/>
                <a:ea typeface="宋体" charset="-122"/>
              </a:rPr>
              <a:t>控制系统</a:t>
            </a:r>
            <a:endParaRPr lang="en-US" altLang="zh-CN" sz="2400" b="0" dirty="0">
              <a:solidFill>
                <a:srgbClr val="3D2F6F"/>
              </a:solidFill>
              <a:effectLst>
                <a:outerShdw blurRad="38100" dist="38100" dir="2700000" algn="tl">
                  <a:srgbClr val="C0C0C0"/>
                </a:outerShdw>
              </a:effectLst>
              <a:latin typeface="Verdana" pitchFamily="34" charset="0"/>
              <a:ea typeface="宋体" charset="-122"/>
            </a:endParaRPr>
          </a:p>
        </p:txBody>
      </p:sp>
      <p:sp>
        <p:nvSpPr>
          <p:cNvPr id="254" name="标题 253"/>
          <p:cNvSpPr>
            <a:spLocks noGrp="1"/>
          </p:cNvSpPr>
          <p:nvPr>
            <p:ph type="title"/>
          </p:nvPr>
        </p:nvSpPr>
        <p:spPr>
          <a:xfrm>
            <a:off x="395536" y="692696"/>
            <a:ext cx="8229600" cy="1143000"/>
          </a:xfrm>
        </p:spPr>
        <p:txBody>
          <a:bodyPr/>
          <a:lstStyle/>
          <a:p>
            <a:r>
              <a:rPr lang="en-US" altLang="zh-CN" dirty="0" err="1" smtClean="0"/>
              <a:t>Git</a:t>
            </a:r>
            <a:endParaRPr lang="zh-CN" altLang="en-US" dirty="0"/>
          </a:p>
        </p:txBody>
      </p:sp>
      <p:sp>
        <p:nvSpPr>
          <p:cNvPr id="255" name="Rectangle 566"/>
          <p:cNvSpPr>
            <a:spLocks noChangeArrowheads="1"/>
          </p:cNvSpPr>
          <p:nvPr/>
        </p:nvSpPr>
        <p:spPr bwMode="auto">
          <a:xfrm>
            <a:off x="2483768" y="3789040"/>
            <a:ext cx="1295400" cy="769441"/>
          </a:xfrm>
          <a:prstGeom prst="rect">
            <a:avLst/>
          </a:prstGeom>
          <a:noFill/>
          <a:ln w="9525">
            <a:noFill/>
            <a:miter lim="800000"/>
            <a:headEnd/>
            <a:tailEnd/>
          </a:ln>
          <a:effectLst>
            <a:outerShdw dist="17961" dir="2700000" algn="ctr" rotWithShape="0">
              <a:srgbClr val="080808">
                <a:alpha val="50000"/>
              </a:srgbClr>
            </a:outerShdw>
          </a:effectLst>
        </p:spPr>
        <p:txBody>
          <a:bodyPr>
            <a:spAutoFit/>
          </a:bodyPr>
          <a:lstStyle/>
          <a:p>
            <a:pPr algn="ctr" eaLnBrk="0" hangingPunct="0"/>
            <a:r>
              <a:rPr lang="en-US" altLang="zh-CN" sz="4400" b="1" dirty="0" err="1" smtClean="0">
                <a:solidFill>
                  <a:srgbClr val="FEFEFE"/>
                </a:solidFill>
                <a:ea typeface="宋体" charset="-122"/>
              </a:rPr>
              <a:t>EGit</a:t>
            </a:r>
            <a:endParaRPr lang="en-US" altLang="zh-CN" sz="4400" b="1" dirty="0">
              <a:solidFill>
                <a:srgbClr val="FEFEFE"/>
              </a:solidFill>
              <a:ea typeface="宋体"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642682" y="1440075"/>
            <a:ext cx="5680826" cy="2400657"/>
          </a:xfrm>
          <a:prstGeom prst="rect">
            <a:avLst/>
          </a:prstGeom>
          <a:noFill/>
        </p:spPr>
        <p:txBody>
          <a:bodyPr wrap="square" lIns="91439" tIns="45720" rIns="91439" bIns="45720"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亲自动手，敲下</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常用基本命令</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亲自动手，练习下</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的连接和交互</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70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642682" y="1440074"/>
            <a:ext cx="7169678" cy="3785652"/>
          </a:xfrm>
          <a:prstGeom prst="rect">
            <a:avLst/>
          </a:prstGeom>
          <a:noFill/>
        </p:spPr>
        <p:txBody>
          <a:bodyPr wrap="square" lIns="91439" tIns="45720" rIns="91439" bIns="45720" rtlCol="0">
            <a:spAutoFit/>
          </a:bodyPr>
          <a:lstStyle/>
          <a:p>
            <a:pPr>
              <a:lnSpc>
                <a:spcPct val="150000"/>
              </a:lnSpc>
            </a:pPr>
            <a:r>
              <a:rPr lang="zh-CN" altLang="en-US" sz="32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今天，你多学一门实用的技术，</a:t>
            </a:r>
            <a:endParaRPr lang="en-US" altLang="zh-CN" sz="32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32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32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明天，你就少说一句求人的话！</a:t>
            </a:r>
            <a:endParaRPr lang="en-US" altLang="zh-CN" sz="32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32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32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与各位同学共勉，加油</a:t>
            </a:r>
            <a:endParaRPr lang="en-US" altLang="zh-CN" sz="32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6"/>
          <p:cNvSpPr txBox="1"/>
          <p:nvPr/>
        </p:nvSpPr>
        <p:spPr>
          <a:xfrm>
            <a:off x="4392374" y="5960359"/>
            <a:ext cx="4580462" cy="500379"/>
          </a:xfrm>
          <a:prstGeom prst="rect">
            <a:avLst/>
          </a:prstGeom>
          <a:noFill/>
        </p:spPr>
        <p:txBody>
          <a:bodyPr wrap="square" lIns="38341" tIns="19170" rIns="38341" bIns="19170" rtlCol="0">
            <a:spAutoFit/>
          </a:bodyPr>
          <a:lstStyle/>
          <a:p>
            <a:r>
              <a:rPr lang="zh-CN" altLang="en-US" sz="3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谢谢大家，</a:t>
            </a:r>
            <a:r>
              <a:rPr lang="en-US" altLang="zh-CN" sz="3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O(∩_∩)O</a:t>
            </a:r>
            <a:r>
              <a:rPr lang="zh-CN" altLang="en-US" sz="3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哈哈</a:t>
            </a:r>
            <a:r>
              <a:rPr lang="en-US" altLang="zh-CN" sz="3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endParaRPr lang="zh-CN" altLang="en-US" sz="3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7749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51520" y="980728"/>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安装</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611560" y="1700808"/>
            <a:ext cx="7632848" cy="4680520"/>
          </a:xfrm>
          <a:prstGeom prst="rect">
            <a:avLst/>
          </a:prstGeom>
          <a:noFill/>
          <a:ln w="9525">
            <a:noFill/>
            <a:miter lim="800000"/>
            <a:headEnd/>
            <a:tailEnd/>
          </a:ln>
        </p:spPr>
      </p:pic>
    </p:spTree>
    <p:extLst>
      <p:ext uri="{BB962C8B-B14F-4D97-AF65-F5344CB8AC3E}">
        <p14:creationId xmlns:p14="http://schemas.microsoft.com/office/powerpoint/2010/main" val="32267333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971600" y="908720"/>
            <a:ext cx="7344816" cy="55451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539552" y="1052736"/>
            <a:ext cx="8071250" cy="53285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827584" y="1124744"/>
            <a:ext cx="7560840" cy="54276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971600" y="980728"/>
            <a:ext cx="7344816" cy="54287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print"/>
          <a:srcRect/>
          <a:stretch>
            <a:fillRect/>
          </a:stretch>
        </p:blipFill>
        <p:spPr bwMode="auto">
          <a:xfrm>
            <a:off x="0" y="837370"/>
            <a:ext cx="4427984" cy="4218933"/>
          </a:xfrm>
          <a:prstGeom prst="rect">
            <a:avLst/>
          </a:prstGeom>
          <a:noFill/>
          <a:ln w="9525">
            <a:noFill/>
            <a:miter lim="800000"/>
            <a:headEnd/>
            <a:tailEnd/>
          </a:ln>
        </p:spPr>
      </p:pic>
      <p:pic>
        <p:nvPicPr>
          <p:cNvPr id="2053" name="Picture 5"/>
          <p:cNvPicPr>
            <a:picLocks noChangeAspect="1" noChangeArrowheads="1"/>
          </p:cNvPicPr>
          <p:nvPr/>
        </p:nvPicPr>
        <p:blipFill>
          <a:blip r:embed="rId4" cstate="print"/>
          <a:srcRect/>
          <a:stretch>
            <a:fillRect/>
          </a:stretch>
        </p:blipFill>
        <p:spPr bwMode="auto">
          <a:xfrm>
            <a:off x="4499992" y="836712"/>
            <a:ext cx="4228755" cy="4218933"/>
          </a:xfrm>
          <a:prstGeom prst="rect">
            <a:avLst/>
          </a:prstGeom>
          <a:noFill/>
          <a:ln w="9525">
            <a:noFill/>
            <a:miter lim="800000"/>
            <a:headEnd/>
            <a:tailEnd/>
          </a:ln>
        </p:spPr>
      </p:pic>
      <p:sp>
        <p:nvSpPr>
          <p:cNvPr id="48" name="TextBox 47"/>
          <p:cNvSpPr txBox="1"/>
          <p:nvPr/>
        </p:nvSpPr>
        <p:spPr>
          <a:xfrm>
            <a:off x="171164" y="5327520"/>
            <a:ext cx="7993355" cy="1085155"/>
          </a:xfrm>
          <a:prstGeom prst="rect">
            <a:avLst/>
          </a:prstGeom>
          <a:noFill/>
        </p:spPr>
        <p:txBody>
          <a:bodyPr wrap="square" lIns="38341" tIns="19170" rIns="38341" bIns="19170" rtlCol="0">
            <a:spAutoFit/>
          </a:bodyPr>
          <a:lstStyle/>
          <a:p>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在“</a:t>
            </a:r>
            <a:r>
              <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rPr>
              <a:t>Configuring the line ending conversions”</a:t>
            </a:r>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选项中，</a:t>
            </a:r>
          </a:p>
          <a:p>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第一个选项：如果是跨平台项目，在</a:t>
            </a:r>
            <a:r>
              <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rPr>
              <a:t>windows</a:t>
            </a:r>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系统安装，选择；</a:t>
            </a:r>
          </a:p>
          <a:p>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第二个选项：如果是跨平台项目，在</a:t>
            </a:r>
            <a:r>
              <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rPr>
              <a:t>Unix</a:t>
            </a:r>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系统安装，选择；</a:t>
            </a:r>
          </a:p>
          <a:p>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第三个选项：非跨平台项目，选择。</a:t>
            </a:r>
          </a:p>
        </p:txBody>
      </p:sp>
    </p:spTree>
    <p:extLst>
      <p:ext uri="{BB962C8B-B14F-4D97-AF65-F5344CB8AC3E}">
        <p14:creationId xmlns:p14="http://schemas.microsoft.com/office/powerpoint/2010/main" val="32267333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0" y="1379804"/>
            <a:ext cx="4491849" cy="4369609"/>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4572000" y="1440074"/>
            <a:ext cx="4572000" cy="4188798"/>
          </a:xfrm>
          <a:prstGeom prst="rect">
            <a:avLst/>
          </a:prstGeom>
          <a:noFill/>
          <a:ln w="9525">
            <a:noFill/>
            <a:miter lim="800000"/>
            <a:headEnd/>
            <a:tailEnd/>
          </a:ln>
        </p:spPr>
      </p:pic>
    </p:spTree>
    <p:extLst>
      <p:ext uri="{BB962C8B-B14F-4D97-AF65-F5344CB8AC3E}">
        <p14:creationId xmlns:p14="http://schemas.microsoft.com/office/powerpoint/2010/main" val="3226733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19"/>
          <p:cNvSpPr txBox="1"/>
          <p:nvPr/>
        </p:nvSpPr>
        <p:spPr>
          <a:xfrm>
            <a:off x="103805" y="2481973"/>
            <a:ext cx="2396836" cy="346491"/>
          </a:xfrm>
          <a:prstGeom prst="rect">
            <a:avLst/>
          </a:prstGeom>
          <a:noFill/>
        </p:spPr>
        <p:txBody>
          <a:bodyPr wrap="square" lIns="38341" tIns="19170" rIns="38341" bIns="19170"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投资人账户</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57" name="文本框 14"/>
          <p:cNvSpPr txBox="1"/>
          <p:nvPr/>
        </p:nvSpPr>
        <p:spPr>
          <a:xfrm>
            <a:off x="0" y="807235"/>
            <a:ext cx="9144000" cy="353943"/>
          </a:xfrm>
          <a:prstGeom prst="rect">
            <a:avLst/>
          </a:prstGeom>
          <a:noFill/>
        </p:spPr>
        <p:txBody>
          <a:bodyPr wrap="square" lIns="91439" tIns="45720" rIns="91439" bIns="45720" rtlCol="0">
            <a:spAutoFit/>
          </a:bodyPr>
          <a:lstStyle/>
          <a:p>
            <a:r>
              <a:rPr lang="zh-CN" altLang="en-US" sz="1700" dirty="0" smtClean="0">
                <a:latin typeface="微软雅黑" pitchFamily="34" charset="-122"/>
                <a:ea typeface="微软雅黑" pitchFamily="34" charset="-122"/>
              </a:rPr>
              <a:t>安装完成后，还需要最后一步设置，在命令行输入如下：</a:t>
            </a:r>
            <a:endParaRPr lang="zh-CN" altLang="en-US" sz="1700" b="1" dirty="0">
              <a:solidFill>
                <a:srgbClr val="0070C0"/>
              </a:solidFill>
              <a:latin typeface="微软雅黑" pitchFamily="34" charset="-122"/>
              <a:ea typeface="微软雅黑" pitchFamily="34" charset="-122"/>
              <a:sym typeface="Arial" panose="020B0604020202020204"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251520" y="1412776"/>
            <a:ext cx="8136904" cy="3672408"/>
          </a:xfrm>
          <a:prstGeom prst="rect">
            <a:avLst/>
          </a:prstGeom>
          <a:noFill/>
          <a:ln w="9525">
            <a:noFill/>
            <a:miter lim="800000"/>
            <a:headEnd/>
            <a:tailEnd/>
          </a:ln>
        </p:spPr>
      </p:pic>
      <p:sp>
        <p:nvSpPr>
          <p:cNvPr id="10" name="文本框 14"/>
          <p:cNvSpPr txBox="1"/>
          <p:nvPr/>
        </p:nvSpPr>
        <p:spPr>
          <a:xfrm>
            <a:off x="0" y="5445224"/>
            <a:ext cx="9144000" cy="1138773"/>
          </a:xfrm>
          <a:prstGeom prst="rect">
            <a:avLst/>
          </a:prstGeom>
          <a:noFill/>
        </p:spPr>
        <p:txBody>
          <a:bodyPr wrap="square" lIns="91439" tIns="45720" rIns="91439" bIns="45720" rtlCol="0">
            <a:spAutoFit/>
          </a:bodyPr>
          <a:lstStyle/>
          <a:p>
            <a:r>
              <a:rPr lang="en-US" altLang="zh-CN" sz="1700" dirty="0" err="1" smtClean="0">
                <a:latin typeface="微软雅黑" pitchFamily="34" charset="-122"/>
                <a:ea typeface="微软雅黑" pitchFamily="34" charset="-122"/>
              </a:rPr>
              <a:t>Git</a:t>
            </a:r>
            <a:r>
              <a:rPr lang="zh-CN" altLang="en-US" sz="1700" dirty="0" smtClean="0">
                <a:latin typeface="微软雅黑" pitchFamily="34" charset="-122"/>
                <a:ea typeface="微软雅黑" pitchFamily="34" charset="-122"/>
              </a:rPr>
              <a:t>是分布式版本控制系统，所以需要填写</a:t>
            </a:r>
            <a:r>
              <a:rPr lang="zh-CN" altLang="en-US" sz="1700" dirty="0" smtClean="0">
                <a:solidFill>
                  <a:srgbClr val="FF0000"/>
                </a:solidFill>
                <a:latin typeface="微软雅黑" pitchFamily="34" charset="-122"/>
                <a:ea typeface="微软雅黑" pitchFamily="34" charset="-122"/>
              </a:rPr>
              <a:t>用户名</a:t>
            </a:r>
            <a:r>
              <a:rPr lang="zh-CN" altLang="en-US" sz="1700" dirty="0" smtClean="0">
                <a:latin typeface="微软雅黑" pitchFamily="34" charset="-122"/>
                <a:ea typeface="微软雅黑" pitchFamily="34" charset="-122"/>
              </a:rPr>
              <a:t>和</a:t>
            </a:r>
            <a:r>
              <a:rPr lang="zh-CN" altLang="en-US" sz="1700" dirty="0" smtClean="0">
                <a:solidFill>
                  <a:srgbClr val="FF0000"/>
                </a:solidFill>
                <a:latin typeface="微软雅黑" pitchFamily="34" charset="-122"/>
                <a:ea typeface="微软雅黑" pitchFamily="34" charset="-122"/>
              </a:rPr>
              <a:t>邮箱</a:t>
            </a:r>
            <a:r>
              <a:rPr lang="zh-CN" altLang="en-US" sz="1700" dirty="0" smtClean="0">
                <a:latin typeface="微软雅黑" pitchFamily="34" charset="-122"/>
                <a:ea typeface="微软雅黑" pitchFamily="34" charset="-122"/>
              </a:rPr>
              <a:t>作为一个标识。</a:t>
            </a:r>
            <a:endParaRPr lang="en-US" altLang="zh-CN" sz="1700" dirty="0" smtClean="0">
              <a:latin typeface="微软雅黑" pitchFamily="34" charset="-122"/>
              <a:ea typeface="微软雅黑" pitchFamily="34" charset="-122"/>
            </a:endParaRPr>
          </a:p>
          <a:p>
            <a:endParaRPr lang="en-US" altLang="zh-CN" sz="1700" dirty="0" smtClean="0">
              <a:latin typeface="微软雅黑" pitchFamily="34" charset="-122"/>
              <a:ea typeface="微软雅黑" pitchFamily="34" charset="-122"/>
            </a:endParaRPr>
          </a:p>
          <a:p>
            <a:r>
              <a:rPr lang="en-US" altLang="zh-CN" sz="1700" dirty="0" smtClean="0">
                <a:latin typeface="微软雅黑" pitchFamily="34" charset="-122"/>
                <a:ea typeface="微软雅黑" pitchFamily="34" charset="-122"/>
              </a:rPr>
              <a:t>C:\Users\admin</a:t>
            </a:r>
            <a:r>
              <a:rPr lang="zh-CN" altLang="en-US" sz="1700" dirty="0" smtClean="0">
                <a:latin typeface="微软雅黑" pitchFamily="34" charset="-122"/>
                <a:ea typeface="微软雅黑" pitchFamily="34" charset="-122"/>
              </a:rPr>
              <a:t>路径下的</a:t>
            </a:r>
            <a:r>
              <a:rPr lang="en-US" altLang="zh-CN" sz="1700" dirty="0" smtClean="0">
                <a:latin typeface="微软雅黑" pitchFamily="34" charset="-122"/>
                <a:ea typeface="微软雅黑" pitchFamily="34" charset="-122"/>
              </a:rPr>
              <a:t>.</a:t>
            </a:r>
            <a:r>
              <a:rPr lang="en-US" altLang="zh-CN" sz="1700" dirty="0" err="1" smtClean="0">
                <a:latin typeface="微软雅黑" pitchFamily="34" charset="-122"/>
                <a:ea typeface="微软雅黑" pitchFamily="34" charset="-122"/>
              </a:rPr>
              <a:t>gitconfig</a:t>
            </a:r>
            <a:r>
              <a:rPr lang="zh-CN" altLang="en-US" sz="1700" dirty="0" smtClean="0">
                <a:latin typeface="微软雅黑" pitchFamily="34" charset="-122"/>
                <a:ea typeface="微软雅黑" pitchFamily="34" charset="-122"/>
              </a:rPr>
              <a:t>文件里面可以看到</a:t>
            </a:r>
          </a:p>
          <a:p>
            <a:endParaRPr lang="zh-CN" altLang="en-US" sz="1700" b="1" dirty="0">
              <a:solidFill>
                <a:srgbClr val="0070C0"/>
              </a:solidFill>
              <a:latin typeface="微软雅黑" pitchFamily="34" charset="-122"/>
              <a:ea typeface="微软雅黑" pitchFamily="34" charset="-122"/>
              <a:sym typeface="Arial" panose="020B0604020202020204" pitchFamily="34" charset="0"/>
            </a:endParaRPr>
          </a:p>
        </p:txBody>
      </p:sp>
    </p:spTree>
    <p:extLst>
      <p:ext uri="{BB962C8B-B14F-4D97-AF65-F5344CB8AC3E}">
        <p14:creationId xmlns:p14="http://schemas.microsoft.com/office/powerpoint/2010/main" val="3168725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4"/>
          <p:cNvSpPr txBox="1"/>
          <p:nvPr/>
        </p:nvSpPr>
        <p:spPr>
          <a:xfrm>
            <a:off x="867059" y="1861968"/>
            <a:ext cx="6219704"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背景简介</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文本框 14"/>
          <p:cNvSpPr txBox="1"/>
          <p:nvPr/>
        </p:nvSpPr>
        <p:spPr>
          <a:xfrm>
            <a:off x="867059" y="2545033"/>
            <a:ext cx="6646316"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实战操练</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14"/>
          <p:cNvSpPr txBox="1"/>
          <p:nvPr/>
        </p:nvSpPr>
        <p:spPr>
          <a:xfrm>
            <a:off x="867059" y="3228099"/>
            <a:ext cx="5680826"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简介</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与</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的协同办公</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文本框 14"/>
          <p:cNvSpPr txBox="1"/>
          <p:nvPr/>
        </p:nvSpPr>
        <p:spPr>
          <a:xfrm>
            <a:off x="899592" y="3789040"/>
            <a:ext cx="5680826" cy="553998"/>
          </a:xfrm>
          <a:prstGeom prst="rect">
            <a:avLst/>
          </a:prstGeom>
          <a:noFill/>
        </p:spPr>
        <p:txBody>
          <a:bodyPr wrap="square" lIns="91439" tIns="45720" rIns="91439" bIns="45720"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4.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图形化工具</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TortoiseGit</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14"/>
          <p:cNvSpPr txBox="1"/>
          <p:nvPr/>
        </p:nvSpPr>
        <p:spPr>
          <a:xfrm>
            <a:off x="899592" y="4509120"/>
            <a:ext cx="5680826" cy="496996"/>
          </a:xfrm>
          <a:prstGeom prst="rect">
            <a:avLst/>
          </a:prstGeom>
          <a:noFill/>
        </p:spPr>
        <p:txBody>
          <a:bodyPr wrap="square" lIns="91439" tIns="45720" rIns="91439" bIns="45720"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操作</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14"/>
          <p:cNvSpPr txBox="1"/>
          <p:nvPr/>
        </p:nvSpPr>
        <p:spPr>
          <a:xfrm>
            <a:off x="899592" y="5229200"/>
            <a:ext cx="5680826" cy="496996"/>
          </a:xfrm>
          <a:prstGeom prst="rect">
            <a:avLst/>
          </a:prstGeom>
          <a:noFill/>
        </p:spPr>
        <p:txBody>
          <a:bodyPr wrap="square" lIns="91439" tIns="45720" rIns="91439" bIns="45720"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总结</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70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ppt_x</p:attrName>
                                        </p:attrNameLst>
                                      </p:cBhvr>
                                      <p:tavLst>
                                        <p:tav tm="0">
                                          <p:val>
                                            <p:strVal val="#ppt_x"/>
                                          </p:val>
                                        </p:tav>
                                        <p:tav tm="100000">
                                          <p:val>
                                            <p:strVal val="#ppt_x"/>
                                          </p:val>
                                        </p:tav>
                                      </p:tavLst>
                                    </p:anim>
                                    <p:anim calcmode="lin" valueType="num">
                                      <p:cBhvr>
                                        <p:cTn id="14" dur="500" fill="hold"/>
                                        <p:tgtEl>
                                          <p:spTgt spid="3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anim calcmode="lin" valueType="num">
                                      <p:cBhvr>
                                        <p:cTn id="23" dur="500" fill="hold"/>
                                        <p:tgtEl>
                                          <p:spTgt spid="42"/>
                                        </p:tgtEl>
                                        <p:attrNameLst>
                                          <p:attrName>ppt_x</p:attrName>
                                        </p:attrNameLst>
                                      </p:cBhvr>
                                      <p:tavLst>
                                        <p:tav tm="0">
                                          <p:val>
                                            <p:strVal val="#ppt_x"/>
                                          </p:val>
                                        </p:tav>
                                        <p:tav tm="100000">
                                          <p:val>
                                            <p:strVal val="#ppt_x"/>
                                          </p:val>
                                        </p:tav>
                                      </p:tavLst>
                                    </p:anim>
                                    <p:anim calcmode="lin" valueType="num">
                                      <p:cBhvr>
                                        <p:cTn id="24" dur="5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2" grpId="0"/>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4"/>
          <p:cNvSpPr txBox="1"/>
          <p:nvPr/>
        </p:nvSpPr>
        <p:spPr>
          <a:xfrm>
            <a:off x="867059" y="2545033"/>
            <a:ext cx="6646316"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实战操练</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70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a:grpSpLocks noChangeAspect="1"/>
          </p:cNvGrpSpPr>
          <p:nvPr/>
        </p:nvGrpSpPr>
        <p:grpSpPr>
          <a:xfrm>
            <a:off x="423676" y="1892754"/>
            <a:ext cx="1944000" cy="1944000"/>
            <a:chOff x="456294" y="1959430"/>
            <a:chExt cx="2148114" cy="2148114"/>
          </a:xfrm>
        </p:grpSpPr>
        <p:sp>
          <p:nvSpPr>
            <p:cNvPr id="2" name="椭圆 1"/>
            <p:cNvSpPr/>
            <p:nvPr/>
          </p:nvSpPr>
          <p:spPr>
            <a:xfrm>
              <a:off x="45629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1" name="图片 2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grpSp>
        <p:nvGrpSpPr>
          <p:cNvPr id="5" name="组合 14"/>
          <p:cNvGrpSpPr>
            <a:grpSpLocks noChangeAspect="1"/>
          </p:cNvGrpSpPr>
          <p:nvPr/>
        </p:nvGrpSpPr>
        <p:grpSpPr>
          <a:xfrm>
            <a:off x="2541226" y="1892754"/>
            <a:ext cx="1944000" cy="1944000"/>
            <a:chOff x="2492224" y="1959430"/>
            <a:chExt cx="2148114" cy="2148114"/>
          </a:xfrm>
        </p:grpSpPr>
        <p:sp>
          <p:nvSpPr>
            <p:cNvPr id="40" name="椭圆 39"/>
            <p:cNvSpPr/>
            <p:nvPr/>
          </p:nvSpPr>
          <p:spPr>
            <a:xfrm>
              <a:off x="249222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grpSp>
        <p:nvGrpSpPr>
          <p:cNvPr id="6" name="组合 18"/>
          <p:cNvGrpSpPr>
            <a:grpSpLocks noChangeAspect="1"/>
          </p:cNvGrpSpPr>
          <p:nvPr/>
        </p:nvGrpSpPr>
        <p:grpSpPr>
          <a:xfrm>
            <a:off x="6776325" y="1892754"/>
            <a:ext cx="1944000" cy="1944000"/>
            <a:chOff x="6564085" y="1959430"/>
            <a:chExt cx="2148114" cy="2148114"/>
          </a:xfrm>
        </p:grpSpPr>
        <p:sp>
          <p:nvSpPr>
            <p:cNvPr id="30" name="椭圆 29"/>
            <p:cNvSpPr/>
            <p:nvPr/>
          </p:nvSpPr>
          <p:spPr>
            <a:xfrm>
              <a:off x="6564085" y="1959430"/>
              <a:ext cx="2148114" cy="2148114"/>
            </a:xfrm>
            <a:prstGeom prst="ellipse">
              <a:avLst/>
            </a:prstGeom>
            <a:solidFill>
              <a:srgbClr val="0D6EC8"/>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26"/>
            <p:cNvGrpSpPr/>
            <p:nvPr/>
          </p:nvGrpSpPr>
          <p:grpSpPr>
            <a:xfrm>
              <a:off x="7033174" y="2413982"/>
              <a:ext cx="1209936" cy="1239010"/>
              <a:chOff x="3598200" y="1732459"/>
              <a:chExt cx="1947600" cy="1994400"/>
            </a:xfrm>
          </p:grpSpPr>
          <p:sp>
            <p:nvSpPr>
              <p:cNvPr id="29"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5" name="组合 15"/>
          <p:cNvGrpSpPr>
            <a:grpSpLocks noChangeAspect="1"/>
          </p:cNvGrpSpPr>
          <p:nvPr/>
        </p:nvGrpSpPr>
        <p:grpSpPr>
          <a:xfrm>
            <a:off x="4658776" y="1892754"/>
            <a:ext cx="1944000" cy="1944000"/>
            <a:chOff x="4528154" y="1959430"/>
            <a:chExt cx="2148114" cy="2148114"/>
          </a:xfrm>
        </p:grpSpPr>
        <p:sp>
          <p:nvSpPr>
            <p:cNvPr id="24" name="椭圆 23"/>
            <p:cNvSpPr/>
            <p:nvPr/>
          </p:nvSpPr>
          <p:spPr>
            <a:xfrm>
              <a:off x="452815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6" name="Group 4"/>
            <p:cNvGrpSpPr>
              <a:grpSpLocks noChangeAspect="1"/>
            </p:cNvGrpSpPr>
            <p:nvPr/>
          </p:nvGrpSpPr>
          <p:grpSpPr bwMode="auto">
            <a:xfrm>
              <a:off x="5033378" y="2342981"/>
              <a:ext cx="1137666" cy="1381012"/>
              <a:chOff x="2694" y="1931"/>
              <a:chExt cx="374" cy="454"/>
            </a:xfrm>
            <a:solidFill>
              <a:schemeClr val="bg1"/>
            </a:solidFill>
          </p:grpSpPr>
          <p:sp>
            <p:nvSpPr>
              <p:cNvPr id="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8" name="矩形 37"/>
          <p:cNvSpPr/>
          <p:nvPr/>
        </p:nvSpPr>
        <p:spPr>
          <a:xfrm>
            <a:off x="32161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是什么</a:t>
            </a:r>
            <a:endParaRPr lang="en-US" altLang="zh-CN" sz="28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What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矩形 38"/>
          <p:cNvSpPr/>
          <p:nvPr/>
        </p:nvSpPr>
        <p:spPr>
          <a:xfrm>
            <a:off x="243916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能干嘛</a:t>
            </a:r>
          </a:p>
          <a:p>
            <a:pPr algn="ctr"/>
            <a:r>
              <a:rPr lang="en-US" altLang="zh-CN" sz="14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Can</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nvSpPr>
        <p:spPr>
          <a:xfrm>
            <a:off x="6674267"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srgbClr val="0D6EC8"/>
                </a:solidFill>
                <a:latin typeface="Arial" panose="020B0604020202020204" pitchFamily="34" charset="0"/>
                <a:ea typeface="微软雅黑" panose="020B0503020204020204" pitchFamily="34" charset="-122"/>
                <a:sym typeface="Arial" panose="020B0604020202020204" pitchFamily="34" charset="0"/>
              </a:rPr>
              <a:t>怎么玩</a:t>
            </a:r>
            <a:endParaRPr lang="en-US" altLang="zh-CN" sz="2800" b="1" dirty="0" smtClean="0">
              <a:solidFill>
                <a:srgbClr val="0D6EC8"/>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How</a:t>
            </a:r>
          </a:p>
        </p:txBody>
      </p:sp>
      <p:sp>
        <p:nvSpPr>
          <p:cNvPr id="43" name="矩形 42"/>
          <p:cNvSpPr/>
          <p:nvPr/>
        </p:nvSpPr>
        <p:spPr>
          <a:xfrm>
            <a:off x="455671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lvl="0" algn="ctr"/>
            <a:r>
              <a:rPr lang="zh-CN" altLang="en-US"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去哪下</a:t>
            </a:r>
            <a:endParaRPr lang="en-US" altLang="zh-CN"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lvl="0" algn="ctr"/>
            <a:r>
              <a:rPr lang="en-US" altLang="zh-CN" sz="14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Where</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7274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171164" y="927776"/>
            <a:ext cx="4288505"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创建版本库</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14"/>
          <p:cNvSpPr txBox="1"/>
          <p:nvPr/>
        </p:nvSpPr>
        <p:spPr>
          <a:xfrm>
            <a:off x="171164" y="1631511"/>
            <a:ext cx="6129028"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文件新建</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状态查看</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新增</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提交</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新增文件内容</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14"/>
          <p:cNvSpPr txBox="1"/>
          <p:nvPr/>
        </p:nvSpPr>
        <p:spPr>
          <a:xfrm>
            <a:off x="171164" y="3067377"/>
            <a:ext cx="4288505" cy="400110"/>
          </a:xfrm>
          <a:prstGeom prst="rect">
            <a:avLst/>
          </a:prstGeom>
          <a:noFill/>
        </p:spPr>
        <p:txBody>
          <a:bodyPr wrap="square" lIns="91439" tIns="45720" rIns="91439" bIns="45720" rtlCol="0">
            <a:spAutoFit/>
          </a:bodyPr>
          <a:lstStyle/>
          <a:p>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4</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版本</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回退</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版本穿梭</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版本撤销</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14"/>
          <p:cNvSpPr txBox="1"/>
          <p:nvPr/>
        </p:nvSpPr>
        <p:spPr>
          <a:xfrm>
            <a:off x="148711" y="3730353"/>
            <a:ext cx="7499383"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理解</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工作区</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版本库</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暂存</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区（后一页）</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14"/>
          <p:cNvSpPr txBox="1"/>
          <p:nvPr/>
        </p:nvSpPr>
        <p:spPr>
          <a:xfrm>
            <a:off x="171164" y="2365381"/>
            <a:ext cx="4288505" cy="400110"/>
          </a:xfrm>
          <a:prstGeom prst="rect">
            <a:avLst/>
          </a:prstGeom>
          <a:noFill/>
        </p:spPr>
        <p:txBody>
          <a:bodyPr wrap="square" lIns="91439" tIns="45720" rIns="91439" bIns="45720" rtlCol="0">
            <a:spAutoFit/>
          </a:bodyPr>
          <a:lstStyle/>
          <a:p>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3</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日志</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版本号</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对比不同</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343651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14"/>
          <p:cNvSpPr txBox="1"/>
          <p:nvPr/>
        </p:nvSpPr>
        <p:spPr>
          <a:xfrm>
            <a:off x="148711" y="908720"/>
            <a:ext cx="8995289" cy="1631216"/>
          </a:xfrm>
          <a:prstGeom prst="rect">
            <a:avLst/>
          </a:prstGeom>
          <a:noFill/>
        </p:spPr>
        <p:txBody>
          <a:bodyPr wrap="square" lIns="91439" tIns="45720" rIns="91439" bIns="45720" rtlCol="0">
            <a:spAutoFit/>
          </a:bodyPr>
          <a:lstStyle/>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理解</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工作区</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版本库</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暂存</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区</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*工作区</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(Working Directory):</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就是你电脑本地硬盘</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目录</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*版本库</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(Repository):</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工作区</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有个</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隐藏目录</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，它就是</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的本地版本</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库</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*暂存区</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(stage</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一般存放在</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目录</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下的</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index</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文件（</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/index</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）中，所以我们把暂存区有时也叫作索引（</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index</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636912"/>
            <a:ext cx="5919194" cy="396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164288" y="4509120"/>
            <a:ext cx="1751353" cy="1885374"/>
          </a:xfrm>
          <a:prstGeom prst="rect">
            <a:avLst/>
          </a:prstGeom>
          <a:noFill/>
        </p:spPr>
        <p:txBody>
          <a:bodyPr wrap="square" lIns="38341" tIns="19170" rIns="38341" bIns="19170" rtlCol="0">
            <a:spAutoFit/>
          </a:bodyPr>
          <a:lstStyle/>
          <a:p>
            <a:r>
              <a:rPr lang="en-US" altLang="zh-CN" sz="2000" b="1" dirty="0" err="1">
                <a:solidFill>
                  <a:srgbClr val="0070C0"/>
                </a:solidFill>
                <a:latin typeface="Arial" panose="020B0604020202020204" pitchFamily="34" charset="0"/>
                <a:ea typeface="微软雅黑" panose="020B0503020204020204" pitchFamily="34" charset="-122"/>
              </a:rPr>
              <a:t>Git</a:t>
            </a:r>
            <a:r>
              <a:rPr lang="zh-CN" altLang="en-US" sz="2000" b="1" dirty="0">
                <a:solidFill>
                  <a:srgbClr val="0070C0"/>
                </a:solidFill>
                <a:latin typeface="Arial" panose="020B0604020202020204" pitchFamily="34" charset="0"/>
                <a:ea typeface="微软雅黑" panose="020B0503020204020204" pitchFamily="34" charset="-122"/>
              </a:rPr>
              <a:t>为我们自动创建的第一个分支</a:t>
            </a:r>
            <a:r>
              <a:rPr lang="en-US" altLang="zh-CN" sz="2000" b="1" dirty="0">
                <a:solidFill>
                  <a:srgbClr val="0070C0"/>
                </a:solidFill>
                <a:latin typeface="Arial" panose="020B0604020202020204" pitchFamily="34" charset="0"/>
                <a:ea typeface="微软雅黑" panose="020B0503020204020204" pitchFamily="34" charset="-122"/>
              </a:rPr>
              <a:t>master</a:t>
            </a:r>
            <a:r>
              <a:rPr lang="zh-CN" altLang="en-US" sz="2000" b="1" dirty="0">
                <a:solidFill>
                  <a:srgbClr val="0070C0"/>
                </a:solidFill>
                <a:latin typeface="Arial" panose="020B0604020202020204" pitchFamily="34" charset="0"/>
                <a:ea typeface="微软雅黑" panose="020B0503020204020204" pitchFamily="34" charset="-122"/>
              </a:rPr>
              <a:t>，以及指向</a:t>
            </a:r>
            <a:r>
              <a:rPr lang="en-US" altLang="zh-CN" sz="2000" b="1" dirty="0">
                <a:solidFill>
                  <a:srgbClr val="0070C0"/>
                </a:solidFill>
                <a:latin typeface="Arial" panose="020B0604020202020204" pitchFamily="34" charset="0"/>
                <a:ea typeface="微软雅黑" panose="020B0503020204020204" pitchFamily="34" charset="-122"/>
              </a:rPr>
              <a:t>master</a:t>
            </a:r>
            <a:r>
              <a:rPr lang="zh-CN" altLang="en-US" sz="2000" b="1" dirty="0">
                <a:solidFill>
                  <a:srgbClr val="0070C0"/>
                </a:solidFill>
                <a:latin typeface="Arial" panose="020B0604020202020204" pitchFamily="34" charset="0"/>
                <a:ea typeface="微软雅黑" panose="020B0503020204020204" pitchFamily="34" charset="-122"/>
              </a:rPr>
              <a:t>的一个指针叫</a:t>
            </a:r>
            <a:r>
              <a:rPr lang="en-US" altLang="zh-CN" sz="2000" b="1" dirty="0">
                <a:solidFill>
                  <a:srgbClr val="0070C0"/>
                </a:solidFill>
                <a:latin typeface="Arial" panose="020B0604020202020204" pitchFamily="34" charset="0"/>
                <a:ea typeface="微软雅黑" panose="020B0503020204020204" pitchFamily="34" charset="-122"/>
              </a:rPr>
              <a:t>HEAD</a:t>
            </a:r>
            <a:r>
              <a:rPr lang="zh-CN" altLang="en-US" sz="2000" b="1" dirty="0">
                <a:solidFill>
                  <a:srgbClr val="0070C0"/>
                </a:solidFill>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31074727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95536" y="1052736"/>
            <a:ext cx="8136904" cy="523178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1" y="980728"/>
            <a:ext cx="9143999" cy="5940088"/>
          </a:xfrm>
          <a:prstGeom prst="rect">
            <a:avLst/>
          </a:prstGeom>
          <a:noFill/>
        </p:spPr>
        <p:txBody>
          <a:bodyPr wrap="square" lIns="91439" tIns="45720" rIns="91439" bIns="45720" rtlCol="0">
            <a:spAutoFit/>
          </a:bodyPr>
          <a:lstStyle/>
          <a:p>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我们把文件往</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版本库里添加的时候，是分两步执行的</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第一</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步是用“</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add”</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把</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文件纳入</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管理，实际是把</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本地</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修改添加到暂存</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区；</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第二步是用“</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 commit”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提交更改，实际上就是</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把暂</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存区的所有内容提交到当前分支 。</a:t>
            </a:r>
            <a:endPar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因为我们创建</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版本库时，</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自动为我们创建了唯一一个</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分支，</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所以</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commit</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就是往</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分支上提交更改</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可以</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简单理解为，需要提交的文件修改通通放到暂存区，然后，一次性提交暂存区的所有修改。一旦</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提交完后</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，如果你又没有对工作区做任何修改，那么工作区就是“干净”的。即：</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nothing to commit (working directory clean)</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用</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 diff HEAD -- filename”</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命令可以查看工作区和暂存区里面最新版本的区别</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 新建过撤销</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未</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add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checkout  --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文件名</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撤销已</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add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未</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commit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：先</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reset HEAD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文件名 再 </a:t>
            </a:r>
            <a:r>
              <a:rPr lang="en-US" altLang="zh-CN" sz="20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checkout --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文件名</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撤销已</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add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已</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commit: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reset –hard HEAD^</a:t>
            </a:r>
          </a:p>
          <a:p>
            <a:endPar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115115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4"/>
          <p:cNvSpPr txBox="1"/>
          <p:nvPr/>
        </p:nvSpPr>
        <p:spPr>
          <a:xfrm>
            <a:off x="179512" y="1268760"/>
            <a:ext cx="4288505" cy="400110"/>
          </a:xfrm>
          <a:prstGeom prst="rect">
            <a:avLst/>
          </a:prstGeom>
          <a:noFill/>
        </p:spPr>
        <p:txBody>
          <a:bodyPr wrap="square" lIns="91439" tIns="45720" rIns="91439" bIns="45720" rtlCol="0">
            <a:spAutoFit/>
          </a:bodyPr>
          <a:lstStyle/>
          <a:p>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删除</a:t>
            </a:r>
            <a:r>
              <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文</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删完提交</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文本框 14"/>
          <p:cNvSpPr txBox="1"/>
          <p:nvPr/>
        </p:nvSpPr>
        <p:spPr>
          <a:xfrm>
            <a:off x="201965" y="2715252"/>
            <a:ext cx="4288505"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8.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版本冲突</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14"/>
          <p:cNvSpPr txBox="1"/>
          <p:nvPr/>
        </p:nvSpPr>
        <p:spPr>
          <a:xfrm>
            <a:off x="201965" y="2082412"/>
            <a:ext cx="8266815"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7.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分支（查看</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切换</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合并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分支名</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删除）</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343651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14"/>
          <p:cNvSpPr txBox="1"/>
          <p:nvPr/>
        </p:nvSpPr>
        <p:spPr>
          <a:xfrm>
            <a:off x="867059" y="3228099"/>
            <a:ext cx="5680826"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简介</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与</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的协同办公</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70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179512" y="980728"/>
            <a:ext cx="1989876"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smtClean="0">
                <a:solidFill>
                  <a:schemeClr val="bg1"/>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简介</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14"/>
          <p:cNvSpPr txBox="1"/>
          <p:nvPr/>
        </p:nvSpPr>
        <p:spPr>
          <a:xfrm>
            <a:off x="171164" y="1916832"/>
            <a:ext cx="8972836"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是什么：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是一个</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项目托管网站</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主要提供基于</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的版本托管服务</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14"/>
          <p:cNvSpPr txBox="1"/>
          <p:nvPr/>
        </p:nvSpPr>
        <p:spPr>
          <a:xfrm>
            <a:off x="171164" y="2735890"/>
            <a:ext cx="8972836" cy="1323439"/>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能干嘛：</a:t>
            </a:r>
            <a:r>
              <a:rPr lang="zh-CN" altLang="en-US" sz="2000" dirty="0" smtClean="0"/>
              <a:t>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是一个基于</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的代码托管平台，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并不像 </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SVN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那样有个中心服务器。目前我们使用到的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命令都是在本地执行，如果你想通过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分享你的代码或者与其他开发人员合作。 你就需要将数据放到一台其他开发人员能够连接的服务器上。 。</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14"/>
          <p:cNvSpPr txBox="1"/>
          <p:nvPr/>
        </p:nvSpPr>
        <p:spPr>
          <a:xfrm>
            <a:off x="238524" y="5478196"/>
            <a:ext cx="4288505" cy="400110"/>
          </a:xfrm>
          <a:prstGeom prst="rect">
            <a:avLst/>
          </a:prstGeom>
          <a:noFill/>
        </p:spPr>
        <p:txBody>
          <a:bodyPr wrap="square" lIns="91439" tIns="45720" rIns="91439" bIns="45720" rtlCol="0">
            <a:spAutoFit/>
          </a:bodyPr>
          <a:lstStyle/>
          <a:p>
            <a:r>
              <a:rPr lang="en-US" altLang="zh-CN" sz="2000" b="1" dirty="0">
                <a:solidFill>
                  <a:srgbClr val="0070C0"/>
                </a:solidFill>
                <a:latin typeface="Arial" panose="020B0604020202020204" pitchFamily="34" charset="0"/>
                <a:ea typeface="微软雅黑" panose="020B0503020204020204" pitchFamily="34" charset="-122"/>
                <a:sym typeface="Arial" panose="020B0604020202020204" pitchFamily="34" charset="0"/>
              </a:rPr>
              <a:t>4</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怎么玩：见课堂演示</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14"/>
          <p:cNvSpPr txBox="1"/>
          <p:nvPr/>
        </p:nvSpPr>
        <p:spPr>
          <a:xfrm>
            <a:off x="171164" y="4152246"/>
            <a:ext cx="4288505"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去哪下：</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https://github.com/</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343651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1"/>
          <p:cNvGrpSpPr/>
          <p:nvPr/>
        </p:nvGrpSpPr>
        <p:grpSpPr>
          <a:xfrm>
            <a:off x="323528" y="1052736"/>
            <a:ext cx="2012330" cy="529772"/>
            <a:chOff x="0" y="284389"/>
            <a:chExt cx="2012331" cy="529772"/>
          </a:xfrm>
        </p:grpSpPr>
        <p:sp>
          <p:nvSpPr>
            <p:cNvPr id="75" name="矩形 74"/>
            <p:cNvSpPr/>
            <p:nvPr/>
          </p:nvSpPr>
          <p:spPr>
            <a:xfrm>
              <a:off x="0" y="284389"/>
              <a:ext cx="1814287"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smtClean="0">
                  <a:solidFill>
                    <a:schemeClr val="bg1"/>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应用</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矩形 75"/>
            <p:cNvSpPr/>
            <p:nvPr/>
          </p:nvSpPr>
          <p:spPr>
            <a:xfrm>
              <a:off x="1898031"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任意多边形 4"/>
          <p:cNvSpPr/>
          <p:nvPr/>
        </p:nvSpPr>
        <p:spPr>
          <a:xfrm>
            <a:off x="171164" y="1343934"/>
            <a:ext cx="8541035" cy="4495884"/>
          </a:xfrm>
          <a:custGeom>
            <a:avLst/>
            <a:gdLst>
              <a:gd name="connsiteX0" fmla="*/ 0 w 8665028"/>
              <a:gd name="connsiteY0" fmla="*/ 4528457 h 4528457"/>
              <a:gd name="connsiteX1" fmla="*/ 2046514 w 8665028"/>
              <a:gd name="connsiteY1" fmla="*/ 2569028 h 4528457"/>
              <a:gd name="connsiteX2" fmla="*/ 3352800 w 8665028"/>
              <a:gd name="connsiteY2" fmla="*/ 2989943 h 4528457"/>
              <a:gd name="connsiteX3" fmla="*/ 4862286 w 8665028"/>
              <a:gd name="connsiteY3" fmla="*/ 972457 h 4528457"/>
              <a:gd name="connsiteX4" fmla="*/ 6720114 w 8665028"/>
              <a:gd name="connsiteY4" fmla="*/ 1596571 h 4528457"/>
              <a:gd name="connsiteX5" fmla="*/ 8665028 w 8665028"/>
              <a:gd name="connsiteY5" fmla="*/ 0 h 4528457"/>
              <a:gd name="connsiteX0" fmla="*/ 0 w 8665028"/>
              <a:gd name="connsiteY0" fmla="*/ 4528457 h 4528457"/>
              <a:gd name="connsiteX1" fmla="*/ 2046514 w 8665028"/>
              <a:gd name="connsiteY1" fmla="*/ 2569028 h 4528457"/>
              <a:gd name="connsiteX2" fmla="*/ 3990291 w 8665028"/>
              <a:gd name="connsiteY2" fmla="*/ 3003947 h 4528457"/>
              <a:gd name="connsiteX3" fmla="*/ 4862286 w 8665028"/>
              <a:gd name="connsiteY3" fmla="*/ 972457 h 4528457"/>
              <a:gd name="connsiteX4" fmla="*/ 6720114 w 8665028"/>
              <a:gd name="connsiteY4" fmla="*/ 1596571 h 4528457"/>
              <a:gd name="connsiteX5" fmla="*/ 8665028 w 8665028"/>
              <a:gd name="connsiteY5" fmla="*/ 0 h 452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5028" h="4528457">
                <a:moveTo>
                  <a:pt x="0" y="4528457"/>
                </a:moveTo>
                <a:lnTo>
                  <a:pt x="2046514" y="2569028"/>
                </a:lnTo>
                <a:lnTo>
                  <a:pt x="3990291" y="3003947"/>
                </a:lnTo>
                <a:lnTo>
                  <a:pt x="4862286" y="972457"/>
                </a:lnTo>
                <a:lnTo>
                  <a:pt x="6720114" y="1596571"/>
                </a:lnTo>
                <a:lnTo>
                  <a:pt x="8665028" y="0"/>
                </a:lnTo>
              </a:path>
            </a:pathLst>
          </a:custGeom>
          <a:noFill/>
          <a:ln w="38100">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endParaRPr lang="zh-CN" altLang="en-US"/>
          </a:p>
        </p:txBody>
      </p:sp>
      <p:sp>
        <p:nvSpPr>
          <p:cNvPr id="7" name="椭圆 6"/>
          <p:cNvSpPr/>
          <p:nvPr/>
        </p:nvSpPr>
        <p:spPr>
          <a:xfrm>
            <a:off x="1958607" y="3760488"/>
            <a:ext cx="435428" cy="435428"/>
          </a:xfrm>
          <a:prstGeom prst="ellipse">
            <a:avLst/>
          </a:prstGeom>
          <a:solidFill>
            <a:schemeClr val="bg1"/>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en-US" altLang="zh-CN" sz="2000" b="1" dirty="0">
                <a:solidFill>
                  <a:srgbClr val="0070C0"/>
                </a:solidFill>
                <a:latin typeface="微软雅黑" panose="020B0503020204020204" pitchFamily="34" charset="-122"/>
                <a:ea typeface="微软雅黑" panose="020B0503020204020204" pitchFamily="34" charset="-122"/>
              </a:rPr>
              <a:t>1</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73" name="椭圆 72"/>
          <p:cNvSpPr/>
          <p:nvPr/>
        </p:nvSpPr>
        <p:spPr>
          <a:xfrm>
            <a:off x="3889586" y="4091975"/>
            <a:ext cx="435428" cy="435428"/>
          </a:xfrm>
          <a:prstGeom prst="ellipse">
            <a:avLst/>
          </a:prstGeom>
          <a:solidFill>
            <a:schemeClr val="bg1"/>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en-US" altLang="zh-CN" sz="2000" b="1" dirty="0">
                <a:solidFill>
                  <a:srgbClr val="0070C0"/>
                </a:solidFill>
                <a:latin typeface="微软雅黑" panose="020B0503020204020204" pitchFamily="34" charset="-122"/>
                <a:ea typeface="微软雅黑" panose="020B0503020204020204" pitchFamily="34" charset="-122"/>
              </a:rPr>
              <a:t>2</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78" name="椭圆 77"/>
          <p:cNvSpPr/>
          <p:nvPr/>
        </p:nvSpPr>
        <p:spPr>
          <a:xfrm>
            <a:off x="4742809" y="2133185"/>
            <a:ext cx="435428" cy="435428"/>
          </a:xfrm>
          <a:prstGeom prst="ellipse">
            <a:avLst/>
          </a:prstGeom>
          <a:solidFill>
            <a:schemeClr val="bg1"/>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en-US" altLang="zh-CN" sz="2000" b="1" dirty="0">
                <a:solidFill>
                  <a:srgbClr val="0070C0"/>
                </a:solidFill>
                <a:latin typeface="微软雅黑" panose="020B0503020204020204" pitchFamily="34" charset="-122"/>
                <a:ea typeface="微软雅黑" panose="020B0503020204020204" pitchFamily="34" charset="-122"/>
              </a:rPr>
              <a:t>3</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79" name="椭圆 78"/>
          <p:cNvSpPr/>
          <p:nvPr/>
        </p:nvSpPr>
        <p:spPr>
          <a:xfrm>
            <a:off x="6494162" y="2692220"/>
            <a:ext cx="435428" cy="435428"/>
          </a:xfrm>
          <a:prstGeom prst="ellipse">
            <a:avLst/>
          </a:prstGeom>
          <a:solidFill>
            <a:schemeClr val="bg1"/>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en-US" altLang="zh-CN" sz="2000" b="1" dirty="0">
                <a:solidFill>
                  <a:srgbClr val="0070C0"/>
                </a:solidFill>
                <a:latin typeface="微软雅黑" panose="020B0503020204020204" pitchFamily="34" charset="-122"/>
                <a:ea typeface="微软雅黑" panose="020B0503020204020204" pitchFamily="34" charset="-122"/>
              </a:rPr>
              <a:t>4</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nvGrpSpPr>
          <p:cNvPr id="3" name="组合 79"/>
          <p:cNvGrpSpPr/>
          <p:nvPr/>
        </p:nvGrpSpPr>
        <p:grpSpPr>
          <a:xfrm>
            <a:off x="474076" y="2432386"/>
            <a:ext cx="2996781" cy="1138774"/>
            <a:chOff x="390155" y="1250573"/>
            <a:chExt cx="2996781" cy="1138774"/>
          </a:xfrm>
        </p:grpSpPr>
        <p:sp>
          <p:nvSpPr>
            <p:cNvPr id="81" name="文本框 80"/>
            <p:cNvSpPr txBox="1"/>
            <p:nvPr/>
          </p:nvSpPr>
          <p:spPr>
            <a:xfrm>
              <a:off x="390155" y="1435665"/>
              <a:ext cx="2680422" cy="293134"/>
            </a:xfrm>
            <a:prstGeom prst="rect">
              <a:avLst/>
            </a:prstGeom>
            <a:noFill/>
          </p:spPr>
          <p:txBody>
            <a:bodyPr wrap="square" rtlCol="0">
              <a:spAutoFit/>
            </a:bodyPr>
            <a:lstStyle/>
            <a:p>
              <a:endParaRPr lang="zh-CN" altLang="en-US" sz="13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文本框 81"/>
            <p:cNvSpPr txBox="1"/>
            <p:nvPr/>
          </p:nvSpPr>
          <p:spPr>
            <a:xfrm>
              <a:off x="671656" y="1250573"/>
              <a:ext cx="2715280" cy="1138774"/>
            </a:xfrm>
            <a:prstGeom prst="rect">
              <a:avLst/>
            </a:prstGeom>
            <a:noFill/>
          </p:spPr>
          <p:txBody>
            <a:bodyPr wrap="square" rtlCol="0">
              <a:spAutoFit/>
            </a:bodyPr>
            <a:lstStyle/>
            <a:p>
              <a:r>
                <a:rPr lang="en-US" altLang="zh-CN" sz="160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1</a:t>
              </a:r>
              <a:r>
                <a:rPr lang="zh-CN" altLang="en-US" sz="16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1700" dirty="0" smtClean="0"/>
                <a:t>注册</a:t>
              </a:r>
              <a:r>
                <a:rPr lang="en-US" altLang="zh-CN" sz="1700" dirty="0" err="1" smtClean="0"/>
                <a:t>github</a:t>
              </a:r>
              <a:r>
                <a:rPr lang="zh-CN" altLang="en-US" sz="1700" dirty="0" smtClean="0"/>
                <a:t>账号</a:t>
              </a:r>
              <a:endParaRPr lang="en-US" altLang="zh-CN" sz="160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a:p>
              <a:r>
                <a:rPr lang="en-US" altLang="zh-CN" sz="160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2</a:t>
              </a:r>
              <a:r>
                <a:rPr lang="zh-CN" altLang="en-US" sz="16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、查验、</a:t>
              </a:r>
              <a:r>
                <a:rPr lang="zh-CN" altLang="en-US" sz="1700" dirty="0" smtClean="0"/>
                <a:t>创建</a:t>
              </a:r>
              <a:r>
                <a:rPr lang="en-US" altLang="zh-CN" sz="1700" dirty="0" smtClean="0"/>
                <a:t>SSH Key</a:t>
              </a:r>
              <a:endParaRPr lang="en-US" altLang="zh-CN" sz="160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a:p>
              <a:r>
                <a:rPr lang="en-US" altLang="zh-CN" sz="160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3</a:t>
              </a:r>
              <a:r>
                <a:rPr lang="zh-CN" altLang="en-US" sz="16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700" dirty="0" smtClean="0"/>
                <a:t> Add SSH Key</a:t>
              </a:r>
            </a:p>
            <a:p>
              <a:r>
                <a:rPr lang="en-US" altLang="zh-CN" sz="17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4</a:t>
              </a:r>
              <a:r>
                <a:rPr lang="zh-CN" altLang="en-US" sz="17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、测试连通性</a:t>
              </a:r>
              <a:endParaRPr lang="en-US" altLang="zh-CN" sz="160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82"/>
          <p:cNvGrpSpPr/>
          <p:nvPr/>
        </p:nvGrpSpPr>
        <p:grpSpPr>
          <a:xfrm>
            <a:off x="3471791" y="4544004"/>
            <a:ext cx="2680423" cy="688778"/>
            <a:chOff x="390154" y="1435665"/>
            <a:chExt cx="2680423" cy="688778"/>
          </a:xfrm>
        </p:grpSpPr>
        <p:sp>
          <p:nvSpPr>
            <p:cNvPr id="84" name="文本框 83"/>
            <p:cNvSpPr txBox="1"/>
            <p:nvPr/>
          </p:nvSpPr>
          <p:spPr>
            <a:xfrm>
              <a:off x="390155" y="1435665"/>
              <a:ext cx="2680422" cy="293134"/>
            </a:xfrm>
            <a:prstGeom prst="rect">
              <a:avLst/>
            </a:prstGeom>
            <a:noFill/>
          </p:spPr>
          <p:txBody>
            <a:bodyPr wrap="square" rtlCol="0">
              <a:spAutoFit/>
            </a:bodyPr>
            <a:lstStyle/>
            <a:p>
              <a:endParaRPr lang="zh-CN" altLang="en-US" sz="13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文本框 84"/>
            <p:cNvSpPr txBox="1"/>
            <p:nvPr/>
          </p:nvSpPr>
          <p:spPr>
            <a:xfrm>
              <a:off x="390154" y="1785025"/>
              <a:ext cx="2680423" cy="339418"/>
            </a:xfrm>
            <a:prstGeom prst="rect">
              <a:avLst/>
            </a:prstGeom>
            <a:noFill/>
          </p:spPr>
          <p:txBody>
            <a:bodyPr wrap="square" rtlCol="0">
              <a:spAutoFit/>
            </a:bodyPr>
            <a:lstStyle/>
            <a:p>
              <a:r>
                <a:rPr lang="zh-CN" altLang="en-US" sz="16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本地新建，推送远程</a:t>
              </a:r>
              <a:endParaRPr lang="en-US" altLang="zh-CN" sz="16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85"/>
          <p:cNvGrpSpPr/>
          <p:nvPr/>
        </p:nvGrpSpPr>
        <p:grpSpPr>
          <a:xfrm>
            <a:off x="3718776" y="1379804"/>
            <a:ext cx="2761749" cy="688779"/>
            <a:chOff x="308828" y="1435665"/>
            <a:chExt cx="2761749" cy="688779"/>
          </a:xfrm>
        </p:grpSpPr>
        <p:sp>
          <p:nvSpPr>
            <p:cNvPr id="87" name="文本框 86"/>
            <p:cNvSpPr txBox="1"/>
            <p:nvPr/>
          </p:nvSpPr>
          <p:spPr>
            <a:xfrm>
              <a:off x="390155" y="1435665"/>
              <a:ext cx="2680422" cy="293134"/>
            </a:xfrm>
            <a:prstGeom prst="rect">
              <a:avLst/>
            </a:prstGeom>
            <a:noFill/>
          </p:spPr>
          <p:txBody>
            <a:bodyPr wrap="square" rtlCol="0">
              <a:spAutoFit/>
            </a:bodyPr>
            <a:lstStyle/>
            <a:p>
              <a:endParaRPr lang="zh-CN" altLang="en-US" sz="13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nvSpPr>
          <p:spPr>
            <a:xfrm>
              <a:off x="308828" y="1785026"/>
              <a:ext cx="2680423" cy="339418"/>
            </a:xfrm>
            <a:prstGeom prst="rect">
              <a:avLst/>
            </a:prstGeom>
            <a:noFill/>
          </p:spPr>
          <p:txBody>
            <a:bodyPr wrap="square" rtlCol="0">
              <a:spAutoFit/>
            </a:bodyPr>
            <a:lstStyle/>
            <a:p>
              <a:r>
                <a:rPr lang="zh-CN" altLang="en-US" sz="16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远程新建，本地克隆</a:t>
              </a:r>
              <a:endParaRPr lang="en-US" altLang="zh-CN" sz="160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88"/>
          <p:cNvGrpSpPr/>
          <p:nvPr/>
        </p:nvGrpSpPr>
        <p:grpSpPr>
          <a:xfrm>
            <a:off x="6278448" y="3007106"/>
            <a:ext cx="2865553" cy="520229"/>
            <a:chOff x="390155" y="1435665"/>
            <a:chExt cx="2865553" cy="520229"/>
          </a:xfrm>
        </p:grpSpPr>
        <p:sp>
          <p:nvSpPr>
            <p:cNvPr id="90" name="文本框 89"/>
            <p:cNvSpPr txBox="1"/>
            <p:nvPr/>
          </p:nvSpPr>
          <p:spPr>
            <a:xfrm>
              <a:off x="390155" y="1435665"/>
              <a:ext cx="2680422" cy="293134"/>
            </a:xfrm>
            <a:prstGeom prst="rect">
              <a:avLst/>
            </a:prstGeom>
            <a:noFill/>
          </p:spPr>
          <p:txBody>
            <a:bodyPr wrap="square" rtlCol="0">
              <a:spAutoFit/>
            </a:bodyPr>
            <a:lstStyle/>
            <a:p>
              <a:endParaRPr lang="zh-CN" altLang="en-US" sz="13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文本框 90"/>
            <p:cNvSpPr txBox="1"/>
            <p:nvPr/>
          </p:nvSpPr>
          <p:spPr>
            <a:xfrm>
              <a:off x="575285" y="1616476"/>
              <a:ext cx="2680423" cy="339418"/>
            </a:xfrm>
            <a:prstGeom prst="rect">
              <a:avLst/>
            </a:prstGeom>
            <a:noFill/>
          </p:spPr>
          <p:txBody>
            <a:bodyPr wrap="square" rtlCol="0">
              <a:spAutoFit/>
            </a:bodyPr>
            <a:lstStyle/>
            <a:p>
              <a:r>
                <a:rPr lang="en-US" altLang="zh-CN" sz="16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Fork</a:t>
              </a:r>
            </a:p>
          </p:txBody>
        </p:sp>
      </p:grpSp>
    </p:spTree>
    <p:extLst>
      <p:ext uri="{BB962C8B-B14F-4D97-AF65-F5344CB8AC3E}">
        <p14:creationId xmlns:p14="http://schemas.microsoft.com/office/powerpoint/2010/main" val="339447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53" presetClass="entr" presetSubtype="16"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 calcmode="lin" valueType="num">
                                      <p:cBhvr>
                                        <p:cTn id="18" dur="500" fill="hold"/>
                                        <p:tgtEl>
                                          <p:spTgt spid="73"/>
                                        </p:tgtEl>
                                        <p:attrNameLst>
                                          <p:attrName>ppt_w</p:attrName>
                                        </p:attrNameLst>
                                      </p:cBhvr>
                                      <p:tavLst>
                                        <p:tav tm="0">
                                          <p:val>
                                            <p:fltVal val="0"/>
                                          </p:val>
                                        </p:tav>
                                        <p:tav tm="100000">
                                          <p:val>
                                            <p:strVal val="#ppt_w"/>
                                          </p:val>
                                        </p:tav>
                                      </p:tavLst>
                                    </p:anim>
                                    <p:anim calcmode="lin" valueType="num">
                                      <p:cBhvr>
                                        <p:cTn id="19" dur="500" fill="hold"/>
                                        <p:tgtEl>
                                          <p:spTgt spid="73"/>
                                        </p:tgtEl>
                                        <p:attrNameLst>
                                          <p:attrName>ppt_h</p:attrName>
                                        </p:attrNameLst>
                                      </p:cBhvr>
                                      <p:tavLst>
                                        <p:tav tm="0">
                                          <p:val>
                                            <p:fltVal val="0"/>
                                          </p:val>
                                        </p:tav>
                                        <p:tav tm="100000">
                                          <p:val>
                                            <p:strVal val="#ppt_h"/>
                                          </p:val>
                                        </p:tav>
                                      </p:tavLst>
                                    </p:anim>
                                    <p:animEffect transition="in" filter="fade">
                                      <p:cBhvr>
                                        <p:cTn id="20" dur="500"/>
                                        <p:tgtEl>
                                          <p:spTgt spid="73"/>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 calcmode="lin" valueType="num">
                                      <p:cBhvr>
                                        <p:cTn id="23" dur="500" fill="hold"/>
                                        <p:tgtEl>
                                          <p:spTgt spid="78"/>
                                        </p:tgtEl>
                                        <p:attrNameLst>
                                          <p:attrName>ppt_w</p:attrName>
                                        </p:attrNameLst>
                                      </p:cBhvr>
                                      <p:tavLst>
                                        <p:tav tm="0">
                                          <p:val>
                                            <p:fltVal val="0"/>
                                          </p:val>
                                        </p:tav>
                                        <p:tav tm="100000">
                                          <p:val>
                                            <p:strVal val="#ppt_w"/>
                                          </p:val>
                                        </p:tav>
                                      </p:tavLst>
                                    </p:anim>
                                    <p:anim calcmode="lin" valueType="num">
                                      <p:cBhvr>
                                        <p:cTn id="24" dur="500" fill="hold"/>
                                        <p:tgtEl>
                                          <p:spTgt spid="78"/>
                                        </p:tgtEl>
                                        <p:attrNameLst>
                                          <p:attrName>ppt_h</p:attrName>
                                        </p:attrNameLst>
                                      </p:cBhvr>
                                      <p:tavLst>
                                        <p:tav tm="0">
                                          <p:val>
                                            <p:fltVal val="0"/>
                                          </p:val>
                                        </p:tav>
                                        <p:tav tm="100000">
                                          <p:val>
                                            <p:strVal val="#ppt_h"/>
                                          </p:val>
                                        </p:tav>
                                      </p:tavLst>
                                    </p:anim>
                                    <p:animEffect transition="in" filter="fade">
                                      <p:cBhvr>
                                        <p:cTn id="25" dur="500"/>
                                        <p:tgtEl>
                                          <p:spTgt spid="78"/>
                                        </p:tgtEl>
                                      </p:cBhvr>
                                    </p:animEffect>
                                  </p:childTnLst>
                                </p:cTn>
                              </p:par>
                              <p:par>
                                <p:cTn id="26" presetID="53" presetClass="entr" presetSubtype="16" fill="hold" grpId="0" nodeType="withEffect">
                                  <p:stCondLst>
                                    <p:cond delay="250"/>
                                  </p:stCondLst>
                                  <p:childTnLst>
                                    <p:set>
                                      <p:cBhvr>
                                        <p:cTn id="27" dur="1" fill="hold">
                                          <p:stCondLst>
                                            <p:cond delay="0"/>
                                          </p:stCondLst>
                                        </p:cTn>
                                        <p:tgtEl>
                                          <p:spTgt spid="79"/>
                                        </p:tgtEl>
                                        <p:attrNameLst>
                                          <p:attrName>style.visibility</p:attrName>
                                        </p:attrNameLst>
                                      </p:cBhvr>
                                      <p:to>
                                        <p:strVal val="visible"/>
                                      </p:to>
                                    </p:set>
                                    <p:anim calcmode="lin" valueType="num">
                                      <p:cBhvr>
                                        <p:cTn id="28" dur="500" fill="hold"/>
                                        <p:tgtEl>
                                          <p:spTgt spid="79"/>
                                        </p:tgtEl>
                                        <p:attrNameLst>
                                          <p:attrName>ppt_w</p:attrName>
                                        </p:attrNameLst>
                                      </p:cBhvr>
                                      <p:tavLst>
                                        <p:tav tm="0">
                                          <p:val>
                                            <p:fltVal val="0"/>
                                          </p:val>
                                        </p:tav>
                                        <p:tav tm="100000">
                                          <p:val>
                                            <p:strVal val="#ppt_w"/>
                                          </p:val>
                                        </p:tav>
                                      </p:tavLst>
                                    </p:anim>
                                    <p:anim calcmode="lin" valueType="num">
                                      <p:cBhvr>
                                        <p:cTn id="29" dur="500" fill="hold"/>
                                        <p:tgtEl>
                                          <p:spTgt spid="79"/>
                                        </p:tgtEl>
                                        <p:attrNameLst>
                                          <p:attrName>ppt_h</p:attrName>
                                        </p:attrNameLst>
                                      </p:cBhvr>
                                      <p:tavLst>
                                        <p:tav tm="0">
                                          <p:val>
                                            <p:fltVal val="0"/>
                                          </p:val>
                                        </p:tav>
                                        <p:tav tm="100000">
                                          <p:val>
                                            <p:strVal val="#ppt_h"/>
                                          </p:val>
                                        </p:tav>
                                      </p:tavLst>
                                    </p:anim>
                                    <p:animEffect transition="in" filter="fade">
                                      <p:cBhvr>
                                        <p:cTn id="30" dur="500"/>
                                        <p:tgtEl>
                                          <p:spTgt spid="79"/>
                                        </p:tgtEl>
                                      </p:cBhvr>
                                    </p:animEffect>
                                  </p:childTnLst>
                                </p:cTn>
                              </p:par>
                              <p:par>
                                <p:cTn id="31" presetID="12" presetClass="entr" presetSubtype="4" fill="hold" nodeType="withEffect">
                                  <p:stCondLst>
                                    <p:cond delay="50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p:tgtEl>
                                          <p:spTgt spid="3"/>
                                        </p:tgtEl>
                                        <p:attrNameLst>
                                          <p:attrName>ppt_y</p:attrName>
                                        </p:attrNameLst>
                                      </p:cBhvr>
                                      <p:tavLst>
                                        <p:tav tm="0">
                                          <p:val>
                                            <p:strVal val="#ppt_y+#ppt_h*1.125000"/>
                                          </p:val>
                                        </p:tav>
                                        <p:tav tm="100000">
                                          <p:val>
                                            <p:strVal val="#ppt_y"/>
                                          </p:val>
                                        </p:tav>
                                      </p:tavLst>
                                    </p:anim>
                                    <p:animEffect transition="in" filter="wipe(up)">
                                      <p:cBhvr>
                                        <p:cTn id="34" dur="500"/>
                                        <p:tgtEl>
                                          <p:spTgt spid="3"/>
                                        </p:tgtEl>
                                      </p:cBhvr>
                                    </p:animEffect>
                                  </p:childTnLst>
                                </p:cTn>
                              </p:par>
                              <p:par>
                                <p:cTn id="35" presetID="12" presetClass="entr" presetSubtype="1" fill="hold" nodeType="withEffect">
                                  <p:stCondLst>
                                    <p:cond delay="50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p:tgtEl>
                                          <p:spTgt spid="4"/>
                                        </p:tgtEl>
                                        <p:attrNameLst>
                                          <p:attrName>ppt_y</p:attrName>
                                        </p:attrNameLst>
                                      </p:cBhvr>
                                      <p:tavLst>
                                        <p:tav tm="0">
                                          <p:val>
                                            <p:strVal val="#ppt_y-#ppt_h*1.125000"/>
                                          </p:val>
                                        </p:tav>
                                        <p:tav tm="100000">
                                          <p:val>
                                            <p:strVal val="#ppt_y"/>
                                          </p:val>
                                        </p:tav>
                                      </p:tavLst>
                                    </p:anim>
                                    <p:animEffect transition="in" filter="wipe(down)">
                                      <p:cBhvr>
                                        <p:cTn id="38" dur="500"/>
                                        <p:tgtEl>
                                          <p:spTgt spid="4"/>
                                        </p:tgtEl>
                                      </p:cBhvr>
                                    </p:animEffect>
                                  </p:childTnLst>
                                </p:cTn>
                              </p:par>
                              <p:par>
                                <p:cTn id="39" presetID="12" presetClass="entr" presetSubtype="4" fill="hold" nodeType="withEffect">
                                  <p:stCondLst>
                                    <p:cond delay="50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p:tgtEl>
                                          <p:spTgt spid="6"/>
                                        </p:tgtEl>
                                        <p:attrNameLst>
                                          <p:attrName>ppt_y</p:attrName>
                                        </p:attrNameLst>
                                      </p:cBhvr>
                                      <p:tavLst>
                                        <p:tav tm="0">
                                          <p:val>
                                            <p:strVal val="#ppt_y+#ppt_h*1.125000"/>
                                          </p:val>
                                        </p:tav>
                                        <p:tav tm="100000">
                                          <p:val>
                                            <p:strVal val="#ppt_y"/>
                                          </p:val>
                                        </p:tav>
                                      </p:tavLst>
                                    </p:anim>
                                    <p:animEffect transition="in" filter="wipe(up)">
                                      <p:cBhvr>
                                        <p:cTn id="42" dur="500"/>
                                        <p:tgtEl>
                                          <p:spTgt spid="6"/>
                                        </p:tgtEl>
                                      </p:cBhvr>
                                    </p:animEffect>
                                  </p:childTnLst>
                                </p:cTn>
                              </p:par>
                              <p:par>
                                <p:cTn id="43" presetID="12" presetClass="entr" presetSubtype="1" fill="hold" nodeType="withEffect">
                                  <p:stCondLst>
                                    <p:cond delay="50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p:tgtEl>
                                          <p:spTgt spid="8"/>
                                        </p:tgtEl>
                                        <p:attrNameLst>
                                          <p:attrName>ppt_y</p:attrName>
                                        </p:attrNameLst>
                                      </p:cBhvr>
                                      <p:tavLst>
                                        <p:tav tm="0">
                                          <p:val>
                                            <p:strVal val="#ppt_y-#ppt_h*1.125000"/>
                                          </p:val>
                                        </p:tav>
                                        <p:tav tm="100000">
                                          <p:val>
                                            <p:strVal val="#ppt_y"/>
                                          </p:val>
                                        </p:tav>
                                      </p:tavLst>
                                    </p:anim>
                                    <p:animEffect transition="in" filter="wipe(down)">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3" grpId="0" animBg="1"/>
      <p:bldP spid="78" grpId="0" animBg="1"/>
      <p:bldP spid="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161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是什么</a:t>
            </a:r>
            <a:endParaRPr lang="en-US" altLang="zh-CN" sz="28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What</a:t>
            </a:r>
            <a:endParaRPr lang="zh-CN" altLang="en-US" sz="140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13"/>
          <p:cNvGrpSpPr>
            <a:grpSpLocks noChangeAspect="1"/>
          </p:cNvGrpSpPr>
          <p:nvPr/>
        </p:nvGrpSpPr>
        <p:grpSpPr>
          <a:xfrm>
            <a:off x="423676" y="1892754"/>
            <a:ext cx="1944000" cy="1944000"/>
            <a:chOff x="456294" y="1959430"/>
            <a:chExt cx="2148114" cy="2148114"/>
          </a:xfrm>
        </p:grpSpPr>
        <p:sp>
          <p:nvSpPr>
            <p:cNvPr id="2" name="椭圆 1"/>
            <p:cNvSpPr/>
            <p:nvPr/>
          </p:nvSpPr>
          <p:spPr>
            <a:xfrm>
              <a:off x="456294" y="1959430"/>
              <a:ext cx="2148114" cy="2148114"/>
            </a:xfrm>
            <a:prstGeom prst="ellipse">
              <a:avLst/>
            </a:prstGeom>
            <a:solidFill>
              <a:srgbClr val="0070C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1" name="图片 2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1" name="矩形 40"/>
          <p:cNvSpPr/>
          <p:nvPr/>
        </p:nvSpPr>
        <p:spPr>
          <a:xfrm>
            <a:off x="243916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能干嘛</a:t>
            </a:r>
          </a:p>
          <a:p>
            <a:pPr algn="ctr"/>
            <a:r>
              <a:rPr lang="en-US" altLang="zh-CN" sz="14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Can</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14"/>
          <p:cNvGrpSpPr>
            <a:grpSpLocks noChangeAspect="1"/>
          </p:cNvGrpSpPr>
          <p:nvPr/>
        </p:nvGrpSpPr>
        <p:grpSpPr>
          <a:xfrm>
            <a:off x="2541226" y="1892754"/>
            <a:ext cx="1944000" cy="1944000"/>
            <a:chOff x="2492224" y="1959430"/>
            <a:chExt cx="2148114" cy="2148114"/>
          </a:xfrm>
        </p:grpSpPr>
        <p:sp>
          <p:nvSpPr>
            <p:cNvPr id="40" name="椭圆 39"/>
            <p:cNvSpPr/>
            <p:nvPr/>
          </p:nvSpPr>
          <p:spPr>
            <a:xfrm>
              <a:off x="249222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sp>
        <p:nvSpPr>
          <p:cNvPr id="31" name="矩形 30"/>
          <p:cNvSpPr/>
          <p:nvPr/>
        </p:nvSpPr>
        <p:spPr>
          <a:xfrm>
            <a:off x="6674267"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怎么玩</a:t>
            </a:r>
            <a:endParaRPr lang="en-US" altLang="zh-CN"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How</a:t>
            </a:r>
          </a:p>
        </p:txBody>
      </p:sp>
      <p:grpSp>
        <p:nvGrpSpPr>
          <p:cNvPr id="6" name="组合 18"/>
          <p:cNvGrpSpPr>
            <a:grpSpLocks noChangeAspect="1"/>
          </p:cNvGrpSpPr>
          <p:nvPr/>
        </p:nvGrpSpPr>
        <p:grpSpPr>
          <a:xfrm>
            <a:off x="6776325" y="1892754"/>
            <a:ext cx="1944000" cy="1944000"/>
            <a:chOff x="6564085" y="1959430"/>
            <a:chExt cx="2148114" cy="2148114"/>
          </a:xfrm>
        </p:grpSpPr>
        <p:sp>
          <p:nvSpPr>
            <p:cNvPr id="30" name="椭圆 29"/>
            <p:cNvSpPr/>
            <p:nvPr/>
          </p:nvSpPr>
          <p:spPr>
            <a:xfrm>
              <a:off x="6564085"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26"/>
            <p:cNvGrpSpPr/>
            <p:nvPr/>
          </p:nvGrpSpPr>
          <p:grpSpPr>
            <a:xfrm>
              <a:off x="7033174" y="2413982"/>
              <a:ext cx="1209936" cy="1239010"/>
              <a:chOff x="3598200" y="1732459"/>
              <a:chExt cx="1947600" cy="1994400"/>
            </a:xfrm>
          </p:grpSpPr>
          <p:sp>
            <p:nvSpPr>
              <p:cNvPr id="29"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5" name="矩形 24"/>
          <p:cNvSpPr/>
          <p:nvPr/>
        </p:nvSpPr>
        <p:spPr>
          <a:xfrm>
            <a:off x="455671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lvl="0" algn="ctr"/>
            <a:r>
              <a:rPr lang="zh-CN" altLang="en-US" sz="2800" b="1" dirty="0" smtClea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去哪下</a:t>
            </a:r>
            <a:endParaRPr lang="en-US" altLang="zh-CN" sz="2800" b="1"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a:p>
            <a:pPr lvl="0" algn="ctr"/>
            <a:r>
              <a:rPr lang="en-US" altLang="zh-CN" sz="1400" dirty="0" smtClea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Where</a:t>
            </a:r>
            <a:endParaRPr lang="zh-CN" altLang="en-US" sz="140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5"/>
          <p:cNvGrpSpPr>
            <a:grpSpLocks noChangeAspect="1"/>
          </p:cNvGrpSpPr>
          <p:nvPr/>
        </p:nvGrpSpPr>
        <p:grpSpPr>
          <a:xfrm>
            <a:off x="4658776" y="1892754"/>
            <a:ext cx="1944000" cy="1944000"/>
            <a:chOff x="4528154" y="1959430"/>
            <a:chExt cx="2148114" cy="2148114"/>
          </a:xfrm>
        </p:grpSpPr>
        <p:sp>
          <p:nvSpPr>
            <p:cNvPr id="24" name="椭圆 23"/>
            <p:cNvSpPr/>
            <p:nvPr/>
          </p:nvSpPr>
          <p:spPr>
            <a:xfrm>
              <a:off x="452815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6" name="Group 4"/>
            <p:cNvGrpSpPr>
              <a:grpSpLocks noChangeAspect="1"/>
            </p:cNvGrpSpPr>
            <p:nvPr/>
          </p:nvGrpSpPr>
          <p:grpSpPr bwMode="auto">
            <a:xfrm>
              <a:off x="5033378" y="2342981"/>
              <a:ext cx="1137666" cy="1381012"/>
              <a:chOff x="2694" y="1931"/>
              <a:chExt cx="374" cy="454"/>
            </a:xfrm>
            <a:solidFill>
              <a:schemeClr val="bg1"/>
            </a:solidFill>
          </p:grpSpPr>
          <p:sp>
            <p:nvSpPr>
              <p:cNvPr id="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32981116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48711" y="1741427"/>
            <a:ext cx="8487326" cy="315713"/>
          </a:xfrm>
          <a:prstGeom prst="rect">
            <a:avLst/>
          </a:prstGeom>
          <a:noFill/>
        </p:spPr>
        <p:txBody>
          <a:bodyPr wrap="square" lIns="38341" tIns="19170" rIns="38341" bIns="19170" rtlCol="0">
            <a:spAutoFit/>
          </a:bodyPr>
          <a:lstStyle/>
          <a:p>
            <a:endParaRPr lang="zh-CN" altLang="en-US" dirty="0"/>
          </a:p>
        </p:txBody>
      </p:sp>
      <p:sp>
        <p:nvSpPr>
          <p:cNvPr id="39" name="文本框 14"/>
          <p:cNvSpPr txBox="1"/>
          <p:nvPr/>
        </p:nvSpPr>
        <p:spPr>
          <a:xfrm>
            <a:off x="171164" y="1052736"/>
            <a:ext cx="8972836" cy="1015663"/>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注册</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检查</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ssh</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秘钥：由于你的本地</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仓库和</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仓库之间的传输是通过</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SSH</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加密的，所以我们需要配置验证信息</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(No such file or directory</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表示第一次</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4504640" y="2283861"/>
            <a:ext cx="4639360" cy="421893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2313996"/>
            <a:ext cx="4235201" cy="4188798"/>
          </a:xfrm>
          <a:prstGeom prst="rect">
            <a:avLst/>
          </a:prstGeom>
          <a:noFill/>
          <a:ln w="9525">
            <a:noFill/>
            <a:miter lim="800000"/>
            <a:headEnd/>
            <a:tailEnd/>
          </a:ln>
        </p:spPr>
      </p:pic>
    </p:spTree>
    <p:extLst>
      <p:ext uri="{BB962C8B-B14F-4D97-AF65-F5344CB8AC3E}">
        <p14:creationId xmlns:p14="http://schemas.microsoft.com/office/powerpoint/2010/main" val="33420765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0" y="1048317"/>
            <a:ext cx="8972836" cy="707886"/>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创建</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SSH Key</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de-DE"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ssh-keygen -t rsa -C </a:t>
            </a:r>
            <a:r>
              <a:rPr lang="de-DE"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hlinkClick r:id="rId2"/>
              </a:rPr>
              <a:t>zzyy</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hlinkClick r:id="rId2"/>
              </a:rPr>
              <a:t>bs</a:t>
            </a:r>
            <a:r>
              <a:rPr lang="de-DE"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hlinkClick r:id="rId2"/>
              </a:rPr>
              <a:t>@126.com</a:t>
            </a:r>
            <a:endParaRPr lang="de-DE"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成功的话会在</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下生成</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ssh</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文件夹，进去，打开</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id_rsa.pub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，复制里面的</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key</a:t>
            </a:r>
            <a:r>
              <a:rPr lang="zh-CN" altLang="en-US" sz="2000" dirty="0" smtClean="0"/>
              <a:t>。</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0" y="1861968"/>
            <a:ext cx="5829381" cy="4996032"/>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5896741" y="1892103"/>
            <a:ext cx="3247259" cy="3435417"/>
          </a:xfrm>
          <a:prstGeom prst="rect">
            <a:avLst/>
          </a:prstGeom>
          <a:noFill/>
          <a:ln w="9525">
            <a:noFill/>
            <a:miter lim="800000"/>
            <a:headEnd/>
            <a:tailEnd/>
          </a:ln>
        </p:spPr>
      </p:pic>
    </p:spTree>
    <p:extLst>
      <p:ext uri="{BB962C8B-B14F-4D97-AF65-F5344CB8AC3E}">
        <p14:creationId xmlns:p14="http://schemas.microsoft.com/office/powerpoint/2010/main" val="33343651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0" y="1048317"/>
            <a:ext cx="8972836"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粘贴</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id_rsa.pub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内容到</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0" y="1861968"/>
            <a:ext cx="9144000" cy="4976461"/>
          </a:xfrm>
          <a:prstGeom prst="rect">
            <a:avLst/>
          </a:prstGeom>
          <a:noFill/>
          <a:ln w="9525">
            <a:noFill/>
            <a:miter lim="800000"/>
            <a:headEnd/>
            <a:tailEnd/>
          </a:ln>
        </p:spPr>
      </p:pic>
    </p:spTree>
    <p:extLst>
      <p:ext uri="{BB962C8B-B14F-4D97-AF65-F5344CB8AC3E}">
        <p14:creationId xmlns:p14="http://schemas.microsoft.com/office/powerpoint/2010/main" val="33343651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0" y="1048317"/>
            <a:ext cx="8972836"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4.</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测试连通性：</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ssh</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-T git@github.com</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0" y="1590751"/>
            <a:ext cx="8007346" cy="322447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1226467" y="4996031"/>
            <a:ext cx="4243663" cy="1861969"/>
          </a:xfrm>
          <a:prstGeom prst="rect">
            <a:avLst/>
          </a:prstGeom>
          <a:noFill/>
          <a:ln w="9525">
            <a:noFill/>
            <a:miter lim="800000"/>
            <a:headEnd/>
            <a:tailEnd/>
          </a:ln>
        </p:spPr>
      </p:pic>
    </p:spTree>
    <p:extLst>
      <p:ext uri="{BB962C8B-B14F-4D97-AF65-F5344CB8AC3E}">
        <p14:creationId xmlns:p14="http://schemas.microsoft.com/office/powerpoint/2010/main" val="33343651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0" y="897640"/>
            <a:ext cx="9144000" cy="5093702"/>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a:t>
            </a:r>
            <a:r>
              <a:rPr lang="en-US" altLang="zh-CN" sz="2000" b="1" dirty="0" smtClean="0">
                <a:solidFill>
                  <a:srgbClr val="0070C0"/>
                </a:solidFill>
                <a:latin typeface="Arial" panose="020B0604020202020204" pitchFamily="34" charset="0"/>
                <a:ea typeface="微软雅黑" panose="020B0503020204020204" pitchFamily="34" charset="-122"/>
                <a:sym typeface="Wingdings" pitchFamily="2" charset="2"/>
              </a:rPr>
              <a:t></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远程库</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现在的情景是，我在本地创建了一个</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OA</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项目后，我又想在</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创建一个</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OA</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项目，并且让这两个仓库进行远程同步</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先在本地新建好一个</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上新建一个同名的</a:t>
            </a:r>
            <a:r>
              <a:rPr lang="zh-CN" altLang="en-US" sz="2000" b="1" dirty="0" smtClean="0">
                <a:solidFill>
                  <a:srgbClr val="FF0000"/>
                </a:solidFill>
                <a:latin typeface="Arial" panose="020B0604020202020204" pitchFamily="34" charset="0"/>
                <a:ea typeface="微软雅黑" panose="020B0503020204020204" pitchFamily="34" charset="-122"/>
                <a:sym typeface="Arial" panose="020B0604020202020204" pitchFamily="34" charset="0"/>
              </a:rPr>
              <a:t>空</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5.3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本地和</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上的仓库进行关联</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dirty="0" err="1" smtClean="0"/>
              <a:t>git</a:t>
            </a:r>
            <a:r>
              <a:rPr lang="en-US" altLang="zh-CN" sz="2000" dirty="0" smtClean="0"/>
              <a:t> remote add origin </a:t>
            </a:r>
            <a:r>
              <a:rPr lang="en-US" altLang="zh-CN" sz="2000" dirty="0" smtClean="0">
                <a:hlinkClick r:id="rId2"/>
              </a:rPr>
              <a:t>https://github.com/zzyybs/oa.git</a:t>
            </a:r>
            <a:endParaRPr lang="en-US" altLang="zh-CN" sz="2000" dirty="0" smtClean="0"/>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5.4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把本地库的内容推送到远程</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push</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命令，实际上是把当前分支</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推送到远程</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dirty="0" err="1" smtClean="0"/>
              <a:t>git</a:t>
            </a:r>
            <a:r>
              <a:rPr lang="en-US" altLang="zh-CN" sz="2000" dirty="0" smtClean="0"/>
              <a:t> push -u origin master</a:t>
            </a: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由于远程库是空的，我们第一次推送</a:t>
            </a:r>
            <a:r>
              <a:rPr lang="en-US" altLang="zh-CN"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分支时，加上了</a:t>
            </a:r>
            <a:r>
              <a:rPr lang="en-US" altLang="zh-CN"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-u</a:t>
            </a:r>
            <a:r>
              <a:rPr lang="zh-CN" altLang="en-US"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参数，</a:t>
            </a:r>
            <a:r>
              <a:rPr lang="en-US" altLang="zh-CN" sz="15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不但会把本地的</a:t>
            </a:r>
            <a:r>
              <a:rPr lang="en-US" altLang="zh-CN"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分支内容推送的远程新的</a:t>
            </a:r>
            <a:r>
              <a:rPr lang="en-US" altLang="zh-CN"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分支，还会把本地的</a:t>
            </a:r>
            <a:r>
              <a:rPr lang="en-US" altLang="zh-CN"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分支和远程的</a:t>
            </a:r>
            <a:r>
              <a:rPr lang="en-US" altLang="zh-CN"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15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分支关联起来，在以后的推送或者拉取时就可以简化命令。</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343651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0" y="837370"/>
            <a:ext cx="9144000" cy="2554545"/>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远程库</a:t>
            </a:r>
            <a:r>
              <a:rPr lang="en-US" altLang="zh-CN" sz="2000" b="1" dirty="0" smtClean="0">
                <a:solidFill>
                  <a:srgbClr val="0070C0"/>
                </a:solidFill>
                <a:latin typeface="Arial" panose="020B0604020202020204" pitchFamily="34" charset="0"/>
                <a:ea typeface="微软雅黑" panose="020B0503020204020204" pitchFamily="34" charset="-122"/>
                <a:sym typeface="Wingdings" pitchFamily="2" charset="2"/>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现在的情景是</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我们从零开发，那么最好的方式是先创建远程库，然后从远程库克隆</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6.1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登陆</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，创建一个新的仓库，名字叫</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OA2</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6.2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远程库</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OK</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，下一步是用命令</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克隆一个本地库</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2000" b="1" dirty="0" err="1" smtClean="0">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latin typeface="Arial" panose="020B0604020202020204" pitchFamily="34" charset="0"/>
                <a:ea typeface="微软雅黑" panose="020B0503020204020204" pitchFamily="34" charset="-122"/>
                <a:sym typeface="Arial" panose="020B0604020202020204" pitchFamily="34" charset="0"/>
              </a:rPr>
              <a:t> clone </a:t>
            </a:r>
            <a:r>
              <a:rPr lang="en-US" altLang="zh-CN" sz="2000" b="1" dirty="0" err="1" smtClean="0">
                <a:latin typeface="Arial" panose="020B0604020202020204" pitchFamily="34" charset="0"/>
                <a:ea typeface="微软雅黑" panose="020B0503020204020204" pitchFamily="34" charset="-122"/>
                <a:sym typeface="Arial" panose="020B0604020202020204" pitchFamily="34" charset="0"/>
              </a:rPr>
              <a:t>git@github.com:zzyybs</a:t>
            </a:r>
            <a:r>
              <a:rPr lang="en-US" altLang="zh-CN" sz="2000" b="1" dirty="0" smtClean="0">
                <a:latin typeface="Arial" panose="020B0604020202020204" pitchFamily="34" charset="0"/>
                <a:ea typeface="微软雅黑" panose="020B0503020204020204" pitchFamily="34" charset="-122"/>
                <a:sym typeface="Arial" panose="020B0604020202020204" pitchFamily="34" charset="0"/>
              </a:rPr>
              <a:t>/oa2.git</a:t>
            </a:r>
            <a:endParaRPr lang="zh-CN" altLang="en-US" sz="20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467544" y="3501008"/>
            <a:ext cx="7648094" cy="3007107"/>
          </a:xfrm>
          <a:prstGeom prst="rect">
            <a:avLst/>
          </a:prstGeom>
          <a:noFill/>
          <a:ln w="9525">
            <a:noFill/>
            <a:miter lim="800000"/>
            <a:headEnd/>
            <a:tailEnd/>
          </a:ln>
        </p:spPr>
      </p:pic>
    </p:spTree>
    <p:extLst>
      <p:ext uri="{BB962C8B-B14F-4D97-AF65-F5344CB8AC3E}">
        <p14:creationId xmlns:p14="http://schemas.microsoft.com/office/powerpoint/2010/main" val="33343651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0" y="837370"/>
            <a:ext cx="9144000" cy="1631216"/>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7.</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交互模型</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上</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现在的情景是</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本地或者远程均有修改，如何同步共享，提交修改</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7.1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本地修改，同步给远程</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7.2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远程修改，同步到本地</a:t>
            </a:r>
            <a:endParaRPr lang="zh-CN" altLang="en-US" sz="20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9" name="Picture 3"/>
          <p:cNvPicPr>
            <a:picLocks noChangeAspect="1" noChangeArrowheads="1"/>
          </p:cNvPicPr>
          <p:nvPr/>
        </p:nvPicPr>
        <p:blipFill>
          <a:blip r:embed="rId2" cstate="print"/>
          <a:srcRect/>
          <a:stretch>
            <a:fillRect/>
          </a:stretch>
        </p:blipFill>
        <p:spPr bwMode="auto">
          <a:xfrm>
            <a:off x="539552" y="2492896"/>
            <a:ext cx="8208912" cy="4122111"/>
          </a:xfrm>
          <a:prstGeom prst="rect">
            <a:avLst/>
          </a:prstGeom>
          <a:noFill/>
          <a:ln w="9525">
            <a:noFill/>
            <a:miter lim="800000"/>
            <a:headEnd/>
            <a:tailEnd/>
          </a:ln>
        </p:spPr>
      </p:pic>
    </p:spTree>
    <p:extLst>
      <p:ext uri="{BB962C8B-B14F-4D97-AF65-F5344CB8AC3E}">
        <p14:creationId xmlns:p14="http://schemas.microsoft.com/office/powerpoint/2010/main" val="333436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611559" y="1268760"/>
            <a:ext cx="7912735" cy="4824536"/>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67544" y="1124744"/>
            <a:ext cx="8136904" cy="468452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0" y="837369"/>
            <a:ext cx="9144000" cy="4708981"/>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7.</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交互模型</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下</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一般工作流程如下：</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克隆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资源作为工作目录。</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在克隆的资源上添加或修改文件。</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如果其他人修改了，你可以更新资源。</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4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在提交前查看修改。</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提交修改。</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6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在修改完成后，如果发现错误，可以撤回提交并再次修改并提交。</a:t>
            </a:r>
            <a:endParaRPr lang="zh-CN" altLang="en-US" sz="2000" b="1"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343651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9"/>
          <p:cNvSpPr txBox="1"/>
          <p:nvPr/>
        </p:nvSpPr>
        <p:spPr>
          <a:xfrm>
            <a:off x="0" y="1379804"/>
            <a:ext cx="8869031" cy="900489"/>
          </a:xfrm>
          <a:prstGeom prst="rect">
            <a:avLst/>
          </a:prstGeom>
          <a:noFill/>
        </p:spPr>
        <p:txBody>
          <a:bodyPr wrap="square" lIns="38341" tIns="19170" rIns="38341" bIns="19170" rtlCol="0">
            <a:spAutoFit/>
          </a:bodyPr>
          <a:lstStyle/>
          <a:p>
            <a:pPr algn="ctr"/>
            <a:r>
              <a:rPr lang="zh-CN" altLang="en-US" sz="2800" b="1" dirty="0" smtClean="0">
                <a:solidFill>
                  <a:srgbClr val="0D6EC8"/>
                </a:solidFill>
                <a:latin typeface="微软雅黑" panose="020B0503020204020204" pitchFamily="34" charset="-122"/>
                <a:ea typeface="微软雅黑" panose="020B0503020204020204" pitchFamily="34" charset="-122"/>
              </a:rPr>
              <a:t>一句话定义：</a:t>
            </a:r>
            <a:r>
              <a:rPr lang="en-US" altLang="zh-CN" sz="2800" b="1" dirty="0" err="1" smtClean="0">
                <a:solidFill>
                  <a:srgbClr val="0D6EC8"/>
                </a:solidFill>
                <a:latin typeface="微软雅黑" panose="020B0503020204020204" pitchFamily="34" charset="-122"/>
                <a:ea typeface="微软雅黑" panose="020B0503020204020204" pitchFamily="34" charset="-122"/>
              </a:rPr>
              <a:t>Git</a:t>
            </a:r>
            <a:r>
              <a:rPr lang="zh-CN" altLang="en-US" sz="2800" b="1" dirty="0" smtClean="0">
                <a:solidFill>
                  <a:srgbClr val="0D6EC8"/>
                </a:solidFill>
                <a:latin typeface="微软雅黑" panose="020B0503020204020204" pitchFamily="34" charset="-122"/>
                <a:ea typeface="微软雅黑" panose="020B0503020204020204" pitchFamily="34" charset="-122"/>
              </a:rPr>
              <a:t>是目前世界上最先进的</a:t>
            </a:r>
            <a:r>
              <a:rPr lang="zh-CN" altLang="en-US" sz="2800" b="1" dirty="0" smtClean="0">
                <a:solidFill>
                  <a:srgbClr val="FF0000"/>
                </a:solidFill>
                <a:latin typeface="微软雅黑" panose="020B0503020204020204" pitchFamily="34" charset="-122"/>
                <a:ea typeface="微软雅黑" panose="020B0503020204020204" pitchFamily="34" charset="-122"/>
              </a:rPr>
              <a:t>分布式版本控制</a:t>
            </a:r>
            <a:r>
              <a:rPr lang="zh-CN" altLang="en-US" sz="2800" b="1" dirty="0" smtClean="0">
                <a:solidFill>
                  <a:srgbClr val="0D6EC8"/>
                </a:solidFill>
                <a:latin typeface="微软雅黑" panose="020B0503020204020204" pitchFamily="34" charset="-122"/>
                <a:ea typeface="微软雅黑" panose="020B0503020204020204" pitchFamily="34" charset="-122"/>
              </a:rPr>
              <a:t>系统。</a:t>
            </a:r>
            <a:endParaRPr lang="en-US" altLang="zh-CN" sz="2800" b="1" dirty="0">
              <a:solidFill>
                <a:srgbClr val="0D6EC8"/>
              </a:solidFill>
              <a:latin typeface="微软雅黑" panose="020B0503020204020204" pitchFamily="34" charset="-122"/>
              <a:ea typeface="微软雅黑" panose="020B0503020204020204" pitchFamily="34" charset="-122"/>
            </a:endParaRPr>
          </a:p>
        </p:txBody>
      </p:sp>
      <p:sp>
        <p:nvSpPr>
          <p:cNvPr id="10" name="文本框 19"/>
          <p:cNvSpPr txBox="1"/>
          <p:nvPr/>
        </p:nvSpPr>
        <p:spPr>
          <a:xfrm>
            <a:off x="251520" y="2636912"/>
            <a:ext cx="5155784" cy="469602"/>
          </a:xfrm>
          <a:prstGeom prst="rect">
            <a:avLst/>
          </a:prstGeom>
          <a:noFill/>
        </p:spPr>
        <p:txBody>
          <a:bodyPr wrap="square" lIns="38341" tIns="19170" rIns="38341" bIns="19170" rtlCol="0">
            <a:spAutoFit/>
          </a:bodyPr>
          <a:lstStyle/>
          <a:p>
            <a:r>
              <a:rPr lang="en-US" altLang="zh-CN" sz="2800" b="1" dirty="0" err="1" smtClean="0">
                <a:solidFill>
                  <a:srgbClr val="0D6EC8"/>
                </a:solidFill>
                <a:latin typeface="微软雅黑" panose="020B0503020204020204" pitchFamily="34" charset="-122"/>
                <a:ea typeface="微软雅黑" panose="020B0503020204020204" pitchFamily="34" charset="-122"/>
              </a:rPr>
              <a:t>Git</a:t>
            </a:r>
            <a:r>
              <a:rPr lang="en-US" altLang="zh-CN" sz="2800" b="1" dirty="0" smtClean="0">
                <a:solidFill>
                  <a:srgbClr val="0D6EC8"/>
                </a:solidFill>
                <a:latin typeface="微软雅黑" panose="020B0503020204020204" pitchFamily="34" charset="-122"/>
                <a:ea typeface="微软雅黑" panose="020B0503020204020204" pitchFamily="34" charset="-122"/>
              </a:rPr>
              <a:t>  </a:t>
            </a:r>
            <a:r>
              <a:rPr lang="zh-CN" altLang="en-US" sz="2800" b="1" dirty="0" smtClean="0">
                <a:solidFill>
                  <a:srgbClr val="0D6EC8"/>
                </a:solidFill>
                <a:latin typeface="微软雅黑" panose="020B0503020204020204" pitchFamily="34" charset="-122"/>
                <a:ea typeface="微软雅黑" panose="020B0503020204020204" pitchFamily="34" charset="-122"/>
              </a:rPr>
              <a:t>前世今生（闲聊）</a:t>
            </a:r>
            <a:r>
              <a:rPr lang="en-US" altLang="zh-CN" sz="2800" b="1" dirty="0" smtClean="0">
                <a:solidFill>
                  <a:srgbClr val="0D6EC8"/>
                </a:solidFill>
                <a:latin typeface="微软雅黑" panose="020B0503020204020204" pitchFamily="34" charset="-122"/>
                <a:ea typeface="微软雅黑" panose="020B0503020204020204" pitchFamily="34" charset="-122"/>
              </a:rPr>
              <a:t>+</a:t>
            </a:r>
            <a:r>
              <a:rPr lang="zh-CN" altLang="en-US" sz="2800" b="1" dirty="0" smtClean="0">
                <a:solidFill>
                  <a:srgbClr val="0D6EC8"/>
                </a:solidFill>
                <a:latin typeface="微软雅黑" panose="020B0503020204020204" pitchFamily="34" charset="-122"/>
                <a:ea typeface="微软雅黑" panose="020B0503020204020204" pitchFamily="34" charset="-122"/>
              </a:rPr>
              <a:t>拜拜神</a:t>
            </a:r>
            <a:endParaRPr lang="en-US" altLang="zh-CN" sz="2800" b="1" dirty="0">
              <a:solidFill>
                <a:srgbClr val="0D6EC8"/>
              </a:solidFill>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3" cstate="print"/>
          <a:srcRect/>
          <a:stretch>
            <a:fillRect/>
          </a:stretch>
        </p:blipFill>
        <p:spPr bwMode="auto">
          <a:xfrm>
            <a:off x="5425223" y="2108597"/>
            <a:ext cx="3467257" cy="4489650"/>
          </a:xfrm>
          <a:prstGeom prst="rect">
            <a:avLst/>
          </a:prstGeom>
          <a:noFill/>
          <a:ln w="9525">
            <a:noFill/>
            <a:miter lim="800000"/>
            <a:headEnd/>
            <a:tailEnd/>
          </a:ln>
        </p:spPr>
      </p:pic>
      <p:sp>
        <p:nvSpPr>
          <p:cNvPr id="5" name="文本框 19"/>
          <p:cNvSpPr txBox="1"/>
          <p:nvPr/>
        </p:nvSpPr>
        <p:spPr>
          <a:xfrm>
            <a:off x="395536" y="4653136"/>
            <a:ext cx="5112568" cy="1331376"/>
          </a:xfrm>
          <a:prstGeom prst="rect">
            <a:avLst/>
          </a:prstGeom>
          <a:noFill/>
        </p:spPr>
        <p:txBody>
          <a:bodyPr wrap="square" lIns="38341" tIns="19170" rIns="38341" bIns="19170" rtlCol="0">
            <a:spAutoFit/>
          </a:bodyPr>
          <a:lstStyle/>
          <a:p>
            <a:r>
              <a:rPr lang="zh-CN" altLang="en-US" sz="2800" b="1" dirty="0" smtClean="0">
                <a:solidFill>
                  <a:srgbClr val="0D6EC8"/>
                </a:solidFill>
                <a:latin typeface="微软雅黑" panose="020B0503020204020204" pitchFamily="34" charset="-122"/>
                <a:ea typeface="微软雅黑" panose="020B0503020204020204" pitchFamily="34" charset="-122"/>
              </a:rPr>
              <a:t>林纳斯</a:t>
            </a:r>
            <a:r>
              <a:rPr lang="en-US" altLang="zh-CN" sz="2800" b="1" dirty="0" smtClean="0">
                <a:solidFill>
                  <a:srgbClr val="0D6EC8"/>
                </a:solidFill>
                <a:latin typeface="微软雅黑" panose="020B0503020204020204" pitchFamily="34" charset="-122"/>
                <a:ea typeface="微软雅黑" panose="020B0503020204020204" pitchFamily="34" charset="-122"/>
              </a:rPr>
              <a:t>·</a:t>
            </a:r>
            <a:r>
              <a:rPr lang="zh-CN" altLang="en-US" sz="2800" b="1" dirty="0" smtClean="0">
                <a:solidFill>
                  <a:srgbClr val="0D6EC8"/>
                </a:solidFill>
                <a:latin typeface="微软雅黑" panose="020B0503020204020204" pitchFamily="34" charset="-122"/>
                <a:ea typeface="微软雅黑" panose="020B0503020204020204" pitchFamily="34" charset="-122"/>
              </a:rPr>
              <a:t>托瓦兹</a:t>
            </a:r>
            <a:endParaRPr lang="en-US" altLang="zh-CN" sz="2800" b="1" dirty="0" smtClean="0">
              <a:solidFill>
                <a:srgbClr val="0D6EC8"/>
              </a:solidFill>
              <a:latin typeface="微软雅黑" panose="020B0503020204020204" pitchFamily="34" charset="-122"/>
              <a:ea typeface="微软雅黑" panose="020B0503020204020204" pitchFamily="34" charset="-122"/>
            </a:endParaRPr>
          </a:p>
          <a:p>
            <a:r>
              <a:rPr lang="en-US" altLang="zh-CN" sz="2800" b="1" dirty="0" smtClean="0">
                <a:solidFill>
                  <a:srgbClr val="0D6EC8"/>
                </a:solidFill>
                <a:latin typeface="微软雅黑" panose="020B0503020204020204" pitchFamily="34" charset="-122"/>
                <a:ea typeface="微软雅黑" panose="020B0503020204020204" pitchFamily="34" charset="-122"/>
              </a:rPr>
              <a:t>Talk is cheap, </a:t>
            </a:r>
          </a:p>
          <a:p>
            <a:r>
              <a:rPr lang="en-US" altLang="zh-CN" sz="2800" b="1" dirty="0" smtClean="0">
                <a:solidFill>
                  <a:srgbClr val="0D6EC8"/>
                </a:solidFill>
                <a:latin typeface="微软雅黑" panose="020B0503020204020204" pitchFamily="34" charset="-122"/>
                <a:ea typeface="微软雅黑" panose="020B0503020204020204" pitchFamily="34" charset="-122"/>
              </a:rPr>
              <a:t>show me the code!</a:t>
            </a:r>
            <a:r>
              <a:rPr lang="en-US" altLang="zh-CN" sz="2800" dirty="0" smtClean="0"/>
              <a:t> </a:t>
            </a:r>
            <a:endParaRPr lang="en-US" altLang="zh-CN" sz="2800" b="1" dirty="0">
              <a:solidFill>
                <a:srgbClr val="0D6EC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49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51520" y="1412776"/>
            <a:ext cx="8720287" cy="4464496"/>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0" y="837370"/>
            <a:ext cx="9144000" cy="3785652"/>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8.</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Fork</a:t>
            </a: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现在的情景是</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用叉子把别人的东西（</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copy no cut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）叉到你碗里～</a:t>
            </a:r>
          </a:p>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就是把别人的项目</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一份，但是</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owner</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变成自己，这样你就可以在遵守</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Open source license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的前提下任意修改这个项目了。</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相当于你在原项目的主分支上又建立了一个分支，你可以在该分支上任意修改，如果想将你的修改合并到原项目中时，可以</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pull request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，这样原项目的作者就可以将你修改的东西合并到原项目的主分支上去，这样你就为开源项目贡献了代码，开源项目就会在大家共同的努力下不断壮大和完善。</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343651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2696"/>
            <a:ext cx="8229600" cy="724942"/>
          </a:xfrm>
        </p:spPr>
        <p:txBody>
          <a:bodyPr>
            <a:normAutofit/>
          </a:bodyPr>
          <a:lstStyle/>
          <a:p>
            <a:r>
              <a:rPr lang="zh-CN" altLang="en-US" sz="4000" b="1" dirty="0" smtClean="0"/>
              <a:t>解决</a:t>
            </a:r>
            <a:r>
              <a:rPr lang="en-US" altLang="zh-CN" sz="4000" b="1" dirty="0" err="1" smtClean="0"/>
              <a:t>Git</a:t>
            </a:r>
            <a:r>
              <a:rPr lang="en-US" altLang="zh-CN" sz="4000" b="1" dirty="0" smtClean="0"/>
              <a:t> push</a:t>
            </a:r>
            <a:r>
              <a:rPr lang="zh-CN" altLang="en-US" sz="4000" b="1" dirty="0" smtClean="0"/>
              <a:t>时重复输入用户名密码</a:t>
            </a:r>
            <a:endParaRPr lang="zh-CN" altLang="en-US" sz="4000" b="1" dirty="0"/>
          </a:p>
        </p:txBody>
      </p:sp>
      <p:pic>
        <p:nvPicPr>
          <p:cNvPr id="6148" name="Picture 4"/>
          <p:cNvPicPr>
            <a:picLocks noGrp="1" noChangeAspect="1" noChangeArrowheads="1"/>
          </p:cNvPicPr>
          <p:nvPr>
            <p:ph idx="1"/>
          </p:nvPr>
        </p:nvPicPr>
        <p:blipFill>
          <a:blip r:embed="rId2" cstate="print"/>
          <a:srcRect/>
          <a:stretch>
            <a:fillRect/>
          </a:stretch>
        </p:blipFill>
        <p:spPr bwMode="auto">
          <a:xfrm>
            <a:off x="467544" y="1700808"/>
            <a:ext cx="8136904" cy="4104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08720"/>
            <a:ext cx="8229600" cy="508918"/>
          </a:xfrm>
        </p:spPr>
        <p:txBody>
          <a:bodyPr>
            <a:normAutofit fontScale="90000"/>
          </a:bodyPr>
          <a:lstStyle/>
          <a:p>
            <a:r>
              <a:rPr lang="zh-CN" altLang="en-US" sz="4000" b="1" dirty="0" smtClean="0"/>
              <a:t>解决</a:t>
            </a:r>
            <a:r>
              <a:rPr lang="en-US" altLang="zh-CN" sz="4000" b="1" dirty="0" err="1" smtClean="0"/>
              <a:t>Git</a:t>
            </a:r>
            <a:r>
              <a:rPr lang="en-US" altLang="zh-CN" sz="4000" b="1" dirty="0" smtClean="0"/>
              <a:t> push</a:t>
            </a:r>
            <a:r>
              <a:rPr lang="zh-CN" altLang="en-US" sz="4000" b="1" dirty="0" smtClean="0"/>
              <a:t>时重复输入用户名密码</a:t>
            </a:r>
            <a:r>
              <a:rPr lang="en-US" altLang="zh-CN" sz="4000" b="1" dirty="0" smtClean="0"/>
              <a:t>2</a:t>
            </a:r>
            <a:endParaRPr lang="zh-CN" altLang="en-US" sz="4000" b="1" dirty="0" smtClean="0"/>
          </a:p>
        </p:txBody>
      </p:sp>
      <p:pic>
        <p:nvPicPr>
          <p:cNvPr id="7170" name="Picture 2"/>
          <p:cNvPicPr>
            <a:picLocks noGrp="1" noChangeAspect="1" noChangeArrowheads="1"/>
          </p:cNvPicPr>
          <p:nvPr>
            <p:ph idx="1"/>
          </p:nvPr>
        </p:nvPicPr>
        <p:blipFill>
          <a:blip r:embed="rId2" cstate="print"/>
          <a:srcRect/>
          <a:stretch>
            <a:fillRect/>
          </a:stretch>
        </p:blipFill>
        <p:spPr bwMode="auto">
          <a:xfrm>
            <a:off x="179512" y="1484784"/>
            <a:ext cx="4392488" cy="5040560"/>
          </a:xfrm>
          <a:prstGeom prst="rect">
            <a:avLst/>
          </a:prstGeom>
          <a:noFill/>
          <a:ln w="9525">
            <a:noFill/>
            <a:miter lim="800000"/>
            <a:headEnd/>
            <a:tailEnd/>
          </a:ln>
        </p:spPr>
      </p:pic>
      <p:sp>
        <p:nvSpPr>
          <p:cNvPr id="5" name="TextBox 4"/>
          <p:cNvSpPr txBox="1"/>
          <p:nvPr/>
        </p:nvSpPr>
        <p:spPr>
          <a:xfrm>
            <a:off x="4860032" y="1556792"/>
            <a:ext cx="3888432" cy="3662541"/>
          </a:xfrm>
          <a:prstGeom prst="rect">
            <a:avLst/>
          </a:prstGeom>
          <a:noFill/>
        </p:spPr>
        <p:txBody>
          <a:bodyPr wrap="square" rtlCol="0">
            <a:spAutoFit/>
          </a:bodyPr>
          <a:lstStyle/>
          <a:p>
            <a:r>
              <a:rPr lang="en-US" altLang="zh-CN" sz="2800" b="1" dirty="0" smtClean="0">
                <a:latin typeface="+mj-lt"/>
                <a:ea typeface="+mj-ea"/>
                <a:cs typeface="+mj-cs"/>
              </a:rPr>
              <a:t>C:\Users\admin</a:t>
            </a:r>
            <a:r>
              <a:rPr lang="zh-CN" altLang="en-US" sz="2800" b="1" dirty="0" smtClean="0">
                <a:latin typeface="+mj-lt"/>
                <a:ea typeface="+mj-ea"/>
                <a:cs typeface="+mj-cs"/>
              </a:rPr>
              <a:t>目录下新建名字为</a:t>
            </a:r>
            <a:r>
              <a:rPr lang="en-US" altLang="zh-CN" sz="2800" b="1" dirty="0" smtClean="0">
                <a:latin typeface="+mj-lt"/>
                <a:ea typeface="+mj-ea"/>
                <a:cs typeface="+mj-cs"/>
              </a:rPr>
              <a:t>_</a:t>
            </a:r>
            <a:r>
              <a:rPr lang="en-US" altLang="zh-CN" sz="2800" b="1" dirty="0" err="1" smtClean="0">
                <a:latin typeface="+mj-lt"/>
                <a:ea typeface="+mj-ea"/>
                <a:cs typeface="+mj-cs"/>
              </a:rPr>
              <a:t>netrc</a:t>
            </a:r>
            <a:r>
              <a:rPr lang="zh-CN" altLang="en-US" sz="2800" b="1" dirty="0" smtClean="0">
                <a:latin typeface="+mj-lt"/>
                <a:ea typeface="+mj-ea"/>
                <a:cs typeface="+mj-cs"/>
              </a:rPr>
              <a:t>的文件并编辑该文件写如下内容：</a:t>
            </a:r>
            <a:endParaRPr lang="en-US" altLang="zh-CN" sz="2800" b="1" dirty="0" smtClean="0">
              <a:latin typeface="+mj-lt"/>
              <a:ea typeface="+mj-ea"/>
              <a:cs typeface="+mj-cs"/>
            </a:endParaRPr>
          </a:p>
          <a:p>
            <a:r>
              <a:rPr lang="en-US" altLang="zh-CN" sz="2800" b="1" dirty="0" smtClean="0">
                <a:latin typeface="+mj-lt"/>
                <a:ea typeface="+mj-ea"/>
                <a:cs typeface="+mj-cs"/>
              </a:rPr>
              <a:t>machine github.com</a:t>
            </a:r>
          </a:p>
          <a:p>
            <a:r>
              <a:rPr lang="en-US" altLang="zh-CN" sz="2800" b="1" dirty="0" smtClean="0">
                <a:latin typeface="+mj-lt"/>
                <a:ea typeface="+mj-ea"/>
                <a:cs typeface="+mj-cs"/>
              </a:rPr>
              <a:t>login </a:t>
            </a:r>
            <a:r>
              <a:rPr lang="zh-CN" altLang="en-US" sz="2800" b="1" dirty="0" smtClean="0">
                <a:latin typeface="+mj-lt"/>
                <a:ea typeface="+mj-ea"/>
                <a:cs typeface="+mj-cs"/>
              </a:rPr>
              <a:t>你的用户名</a:t>
            </a:r>
            <a:r>
              <a:rPr lang="en-US" altLang="zh-CN" sz="2800" b="1" dirty="0" smtClean="0">
                <a:latin typeface="+mj-lt"/>
                <a:ea typeface="+mj-ea"/>
                <a:cs typeface="+mj-cs"/>
              </a:rPr>
              <a:t>(</a:t>
            </a:r>
            <a:r>
              <a:rPr lang="en-US" altLang="zh-CN" sz="2800" b="1" dirty="0" err="1" smtClean="0">
                <a:latin typeface="+mj-lt"/>
                <a:ea typeface="+mj-ea"/>
                <a:cs typeface="+mj-cs"/>
              </a:rPr>
              <a:t>zzyybs</a:t>
            </a:r>
            <a:r>
              <a:rPr lang="en-US" altLang="zh-CN" sz="2800" b="1" dirty="0" smtClean="0">
                <a:latin typeface="+mj-lt"/>
                <a:ea typeface="+mj-ea"/>
                <a:cs typeface="+mj-cs"/>
              </a:rPr>
              <a:t>)</a:t>
            </a:r>
          </a:p>
          <a:p>
            <a:r>
              <a:rPr lang="en-US" altLang="zh-CN" sz="2800" b="1" dirty="0" smtClean="0">
                <a:latin typeface="+mj-lt"/>
                <a:ea typeface="+mj-ea"/>
                <a:cs typeface="+mj-cs"/>
              </a:rPr>
              <a:t>password </a:t>
            </a:r>
            <a:r>
              <a:rPr lang="zh-CN" altLang="en-US" sz="2800" b="1" dirty="0" smtClean="0">
                <a:latin typeface="+mj-lt"/>
                <a:ea typeface="+mj-ea"/>
                <a:cs typeface="+mj-cs"/>
              </a:rPr>
              <a:t>你的密码</a:t>
            </a:r>
            <a:endParaRPr lang="en-US" altLang="zh-CN" sz="2800" b="1" dirty="0" smtClean="0">
              <a:latin typeface="+mj-lt"/>
              <a:ea typeface="+mj-ea"/>
              <a:cs typeface="+mj-cs"/>
            </a:endParaRPr>
          </a:p>
          <a:p>
            <a:endParaRPr lang="zh-CN" altLang="en-US" sz="3600" b="1" dirty="0" smtClean="0">
              <a:latin typeface="+mj-lt"/>
              <a:ea typeface="+mj-ea"/>
              <a:cs typeface="+mj-cs"/>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867059" y="3911164"/>
            <a:ext cx="5680826" cy="496996"/>
          </a:xfrm>
          <a:prstGeom prst="rect">
            <a:avLst/>
          </a:prstGeom>
          <a:noFill/>
        </p:spPr>
        <p:txBody>
          <a:bodyPr wrap="square" lIns="91439" tIns="45720" rIns="91439" bIns="45720" rtlCol="0">
            <a:spAutoFit/>
          </a:bodyPr>
          <a:lstStyle/>
          <a:p>
            <a:pPr>
              <a:lnSpc>
                <a:spcPct val="150000"/>
              </a:lnSpc>
            </a:pP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常用命令小总结</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70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0" y="908720"/>
            <a:ext cx="8964488" cy="5924699"/>
          </a:xfrm>
          <a:prstGeom prst="rect">
            <a:avLst/>
          </a:prstGeom>
          <a:noFill/>
        </p:spPr>
        <p:txBody>
          <a:bodyPr wrap="square" lIns="91439" tIns="45720" rIns="91439" bIns="45720" rtlCol="0">
            <a:spAutoFit/>
          </a:bodyPr>
          <a:lstStyle/>
          <a:p>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mkdir</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XX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创建一个空目录 </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指目录名</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p>
          <a:p>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pwd</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显示当前目录的路径。</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init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把当前的目录变成可以管理的</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仓库，生成隐藏</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a:t>
            </a:r>
            <a:endPar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touch           xx</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文件或者新建文件</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add XX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把</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文件添加到暂存区去。</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commit –m “XX”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提交文件 </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–m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后面的是注释。</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status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查看仓库状态</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diff  XX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查看</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文件修改了那些内容</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log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查看历史记录</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reset  --hard HEAD^</a:t>
            </a:r>
          </a:p>
          <a:p>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cat XX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查看</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文件内容</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reflog</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查看历史记录的版本号</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id</a:t>
            </a:r>
          </a:p>
          <a:p>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checkout -- XX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把</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文件在工作区的修改全部撤销。</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rm</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XX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删除</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remote add origin https://github.com/zzyybs/testgit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关联一个远程库</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push –u(</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第一次要用</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-u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以后不需要</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origin master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把当前</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分支推送到远程库</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clone https://github.com/arjrzhouyang/testgit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从远程库中克隆</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checkout –b dev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创建</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dev</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 并切换到</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dev</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分支上</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branch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查看当前所有的分支</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checkout master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切换回</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merge dev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在当前的分支上合并</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dev</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branch –d dev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删除</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dev</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branch name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创建分支</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remote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查看远程库的信息</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remote –v </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查看远程库的详细信息</a:t>
            </a:r>
          </a:p>
          <a:p>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push origin master  </a:t>
            </a:r>
            <a:r>
              <a:rPr lang="en-US" altLang="zh-CN" sz="14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会把</a:t>
            </a:r>
            <a:r>
              <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分支推送到远程库对应的远程分支上  </a:t>
            </a:r>
            <a:endParaRPr lang="en-US" altLang="zh-CN" sz="14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1500" b="1" dirty="0" smtClean="0">
                <a:solidFill>
                  <a:srgbClr val="FF0000"/>
                </a:solidFill>
                <a:latin typeface="Arial" panose="020B0604020202020204" pitchFamily="34" charset="0"/>
                <a:ea typeface="微软雅黑" panose="020B0503020204020204" pitchFamily="34" charset="-122"/>
                <a:sym typeface="Arial" panose="020B0604020202020204" pitchFamily="34" charset="0"/>
              </a:rPr>
              <a:t>常用基本操作命令</a:t>
            </a:r>
            <a:r>
              <a:rPr lang="en-US" altLang="zh-CN" sz="1500" b="1" dirty="0" smtClean="0">
                <a:solidFill>
                  <a:srgbClr val="FF0000"/>
                </a:solidFill>
                <a:latin typeface="Arial" panose="020B0604020202020204" pitchFamily="34" charset="0"/>
                <a:ea typeface="微软雅黑" panose="020B0503020204020204" pitchFamily="34" charset="-122"/>
                <a:sym typeface="Arial" panose="020B0604020202020204" pitchFamily="34" charset="0"/>
              </a:rPr>
              <a:t>25</a:t>
            </a:r>
            <a:r>
              <a:rPr lang="zh-CN" altLang="en-US" sz="1500" b="1" dirty="0" smtClean="0">
                <a:solidFill>
                  <a:srgbClr val="FF0000"/>
                </a:solidFill>
                <a:latin typeface="Arial" panose="020B0604020202020204" pitchFamily="34" charset="0"/>
                <a:ea typeface="微软雅黑" panose="020B0503020204020204" pitchFamily="34" charset="-122"/>
                <a:sym typeface="Arial" panose="020B0604020202020204" pitchFamily="34" charset="0"/>
              </a:rPr>
              <a:t>个左右</a:t>
            </a:r>
            <a:endParaRPr lang="zh-CN" altLang="en-US" sz="1500" b="1"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343651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179512" y="2780928"/>
            <a:ext cx="3514151" cy="707886"/>
          </a:xfrm>
          <a:prstGeom prst="rect">
            <a:avLst/>
          </a:prstGeom>
          <a:noFill/>
        </p:spPr>
        <p:txBody>
          <a:bodyPr wrap="square" lIns="91439" tIns="45720" rIns="91439" bIns="45720" rtlCol="0">
            <a:spAutoFit/>
          </a:bodyPr>
          <a:lstStyle/>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4.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图形化工具</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TortoiseGit</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6" y="692696"/>
            <a:ext cx="4173699" cy="5772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4712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1772816"/>
            <a:ext cx="8496944" cy="3785652"/>
          </a:xfrm>
          <a:prstGeom prst="rect">
            <a:avLst/>
          </a:prstGeom>
          <a:noFill/>
        </p:spPr>
        <p:txBody>
          <a:bodyPr wrap="square"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的安装和图标失效问题</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设置提交姓名和邮件</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开始图形之旅，初始化</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仓库</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4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新建文件到本地</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库</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 add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commit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等基础操作</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6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查看日志和版本历史，同之前的命令对比</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7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版本回退和版本重置</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8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删除文件</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9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修改文件名称</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10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创建分支</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分支管理后的日常操作</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切换、合并回主干</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文件冲突管控和处理、分支删除</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14"/>
          <p:cNvSpPr txBox="1"/>
          <p:nvPr/>
        </p:nvSpPr>
        <p:spPr>
          <a:xfrm>
            <a:off x="467544" y="980728"/>
            <a:ext cx="6984776"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与本地库的交互大纲</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323528" y="1052737"/>
            <a:ext cx="8321806" cy="1938992"/>
          </a:xfrm>
          <a:prstGeom prst="rect">
            <a:avLst/>
          </a:prstGeom>
          <a:noFill/>
        </p:spPr>
        <p:txBody>
          <a:bodyPr wrap="square" lIns="91439" tIns="45720" rIns="91439" bIns="45720"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安装同</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QQ</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，请注意用</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64</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位的。</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常见问题，个别机器安装后由于之前软件的冲突，不出现文件提示图标</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51520" y="3356992"/>
            <a:ext cx="8352928" cy="2016224"/>
          </a:xfrm>
          <a:prstGeom prst="rect">
            <a:avLst/>
          </a:prstGeom>
          <a:noFill/>
          <a:ln w="9525">
            <a:noFill/>
            <a:miter lim="800000"/>
            <a:headEnd/>
            <a:tailEnd/>
          </a:ln>
        </p:spPr>
      </p:pic>
      <p:sp>
        <p:nvSpPr>
          <p:cNvPr id="5" name="爆炸形 1 4"/>
          <p:cNvSpPr/>
          <p:nvPr/>
        </p:nvSpPr>
        <p:spPr>
          <a:xfrm>
            <a:off x="5687616" y="5301208"/>
            <a:ext cx="3456384" cy="1340768"/>
          </a:xfrm>
          <a:prstGeom prst="irregularSeal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smtClean="0"/>
              <a:t>如何破？</a:t>
            </a:r>
            <a:endParaRPr lang="zh-CN" altLang="en-US" b="1" dirty="0"/>
          </a:p>
        </p:txBody>
      </p:sp>
    </p:spTree>
    <p:extLst>
      <p:ext uri="{BB962C8B-B14F-4D97-AF65-F5344CB8AC3E}">
        <p14:creationId xmlns:p14="http://schemas.microsoft.com/office/powerpoint/2010/main" val="4070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323528" y="1052736"/>
            <a:ext cx="6552728"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1 : </a:t>
            </a:r>
            <a:r>
              <a:rPr lang="en-US" altLang="zh-CN" sz="2000" b="1" dirty="0" err="1"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regedit</a:t>
            </a:r>
            <a:r>
              <a:rPr lang="zh-CN" altLang="en-US"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打开注册表</a:t>
            </a:r>
            <a:endParaRPr lang="zh-CN" altLang="en-US" sz="2000" b="1" dirty="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p:txBody>
      </p:sp>
      <p:pic>
        <p:nvPicPr>
          <p:cNvPr id="3074" name="Picture 2" descr="C:\Users\admin\Desktop\TortoiseGit没图标.jpg"/>
          <p:cNvPicPr>
            <a:picLocks noChangeAspect="1" noChangeArrowheads="1"/>
          </p:cNvPicPr>
          <p:nvPr/>
        </p:nvPicPr>
        <p:blipFill>
          <a:blip r:embed="rId2" cstate="print"/>
          <a:srcRect/>
          <a:stretch>
            <a:fillRect/>
          </a:stretch>
        </p:blipFill>
        <p:spPr bwMode="auto">
          <a:xfrm>
            <a:off x="395536" y="2420888"/>
            <a:ext cx="8460432" cy="4114248"/>
          </a:xfrm>
          <a:prstGeom prst="rect">
            <a:avLst/>
          </a:prstGeom>
          <a:noFill/>
        </p:spPr>
      </p:pic>
      <p:sp>
        <p:nvSpPr>
          <p:cNvPr id="5" name="文本框 14"/>
          <p:cNvSpPr txBox="1"/>
          <p:nvPr/>
        </p:nvSpPr>
        <p:spPr>
          <a:xfrm>
            <a:off x="323528" y="1628800"/>
            <a:ext cx="8820472" cy="707886"/>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2:HKEY_LOCAL_MACHINE\SOFTWARE\Microsoft\Windows\</a:t>
            </a:r>
            <a:r>
              <a:rPr lang="en-US" altLang="zh-CN" sz="2000" b="1" dirty="0" err="1"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CurrentVersion</a:t>
            </a:r>
            <a:r>
              <a:rPr lang="en-US" altLang="zh-CN"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\Explorer\</a:t>
            </a:r>
            <a:r>
              <a:rPr lang="en-US" altLang="zh-CN" sz="2000" b="1" dirty="0" err="1"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ShellIconOverlayIdentifiers</a:t>
            </a:r>
            <a:r>
              <a:rPr lang="zh-CN" altLang="en-US"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目录下修改，让</a:t>
            </a:r>
            <a:r>
              <a:rPr lang="en-US" altLang="zh-CN" sz="2000" b="1" dirty="0" err="1"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TortoiseGit</a:t>
            </a:r>
            <a:r>
              <a:rPr lang="zh-CN" altLang="en-US"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靠前即可</a:t>
            </a:r>
            <a:endParaRPr lang="zh-CN" altLang="en-US" sz="2000" b="1" dirty="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p:txBody>
      </p:sp>
    </p:spTree>
    <p:extLst>
      <p:ext uri="{BB962C8B-B14F-4D97-AF65-F5344CB8AC3E}">
        <p14:creationId xmlns:p14="http://schemas.microsoft.com/office/powerpoint/2010/main" val="41914712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161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是什么</a:t>
            </a:r>
            <a:endParaRPr lang="en-US" altLang="zh-CN" sz="2800" b="1"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smtClea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What</a:t>
            </a:r>
            <a:endParaRPr lang="zh-CN" altLang="en-US" sz="140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40"/>
          <p:cNvSpPr/>
          <p:nvPr/>
        </p:nvSpPr>
        <p:spPr>
          <a:xfrm>
            <a:off x="243916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能干嘛</a:t>
            </a:r>
          </a:p>
          <a:p>
            <a:pPr algn="ctr"/>
            <a:r>
              <a:rPr lang="en-US" altLang="zh-CN" sz="1400"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Can</a:t>
            </a:r>
            <a:endParaRPr lang="zh-CN" altLang="en-US" sz="140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nvSpPr>
        <p:spPr>
          <a:xfrm>
            <a:off x="6674267"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怎么玩</a:t>
            </a:r>
            <a:endParaRPr lang="en-US" altLang="zh-CN"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How</a:t>
            </a:r>
          </a:p>
        </p:txBody>
      </p:sp>
      <p:grpSp>
        <p:nvGrpSpPr>
          <p:cNvPr id="3" name="组合 18"/>
          <p:cNvGrpSpPr>
            <a:grpSpLocks noChangeAspect="1"/>
          </p:cNvGrpSpPr>
          <p:nvPr/>
        </p:nvGrpSpPr>
        <p:grpSpPr>
          <a:xfrm>
            <a:off x="6776325" y="1892754"/>
            <a:ext cx="1944000" cy="1944000"/>
            <a:chOff x="6564085" y="1959430"/>
            <a:chExt cx="2148114" cy="2148114"/>
          </a:xfrm>
        </p:grpSpPr>
        <p:sp>
          <p:nvSpPr>
            <p:cNvPr id="30" name="椭圆 29"/>
            <p:cNvSpPr/>
            <p:nvPr/>
          </p:nvSpPr>
          <p:spPr>
            <a:xfrm>
              <a:off x="6564085"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26"/>
            <p:cNvGrpSpPr/>
            <p:nvPr/>
          </p:nvGrpSpPr>
          <p:grpSpPr>
            <a:xfrm>
              <a:off x="7033174" y="2413982"/>
              <a:ext cx="1209936" cy="1239010"/>
              <a:chOff x="3598200" y="1732459"/>
              <a:chExt cx="1947600" cy="1994400"/>
            </a:xfrm>
          </p:grpSpPr>
          <p:sp>
            <p:nvSpPr>
              <p:cNvPr id="29"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5" name="矩形 24"/>
          <p:cNvSpPr/>
          <p:nvPr/>
        </p:nvSpPr>
        <p:spPr>
          <a:xfrm>
            <a:off x="455671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lvl="0" algn="ctr"/>
            <a:r>
              <a:rPr lang="zh-CN" altLang="en-US" sz="2800" b="1" dirty="0" smtClea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去哪下</a:t>
            </a:r>
            <a:endParaRPr lang="en-US" altLang="zh-CN" sz="2800" b="1"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a:p>
            <a:pPr lvl="0" algn="ctr"/>
            <a:r>
              <a:rPr lang="en-US" altLang="zh-CN" sz="1400" dirty="0" smtClea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Where</a:t>
            </a:r>
            <a:endParaRPr lang="zh-CN" altLang="en-US" sz="140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15"/>
          <p:cNvGrpSpPr>
            <a:grpSpLocks noChangeAspect="1"/>
          </p:cNvGrpSpPr>
          <p:nvPr/>
        </p:nvGrpSpPr>
        <p:grpSpPr>
          <a:xfrm>
            <a:off x="4658776" y="1892754"/>
            <a:ext cx="1944000" cy="1944000"/>
            <a:chOff x="4528154" y="1959430"/>
            <a:chExt cx="2148114" cy="2148114"/>
          </a:xfrm>
        </p:grpSpPr>
        <p:sp>
          <p:nvSpPr>
            <p:cNvPr id="24" name="椭圆 23"/>
            <p:cNvSpPr/>
            <p:nvPr/>
          </p:nvSpPr>
          <p:spPr>
            <a:xfrm>
              <a:off x="452815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 name="Group 4"/>
            <p:cNvGrpSpPr>
              <a:grpSpLocks noChangeAspect="1"/>
            </p:cNvGrpSpPr>
            <p:nvPr/>
          </p:nvGrpSpPr>
          <p:grpSpPr bwMode="auto">
            <a:xfrm>
              <a:off x="5033378" y="2342981"/>
              <a:ext cx="1137666" cy="1381012"/>
              <a:chOff x="2694" y="1931"/>
              <a:chExt cx="374" cy="454"/>
            </a:xfrm>
            <a:solidFill>
              <a:schemeClr val="bg1"/>
            </a:solidFill>
          </p:grpSpPr>
          <p:sp>
            <p:nvSpPr>
              <p:cNvPr id="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4" name="组合 14"/>
          <p:cNvGrpSpPr>
            <a:grpSpLocks noChangeAspect="1"/>
          </p:cNvGrpSpPr>
          <p:nvPr/>
        </p:nvGrpSpPr>
        <p:grpSpPr>
          <a:xfrm>
            <a:off x="2541226" y="1892754"/>
            <a:ext cx="1944000" cy="1944000"/>
            <a:chOff x="2492224" y="1959430"/>
            <a:chExt cx="2148114" cy="2148114"/>
          </a:xfrm>
        </p:grpSpPr>
        <p:sp>
          <p:nvSpPr>
            <p:cNvPr id="39" name="椭圆 38"/>
            <p:cNvSpPr/>
            <p:nvPr/>
          </p:nvSpPr>
          <p:spPr>
            <a:xfrm>
              <a:off x="2492224" y="1959430"/>
              <a:ext cx="2148114" cy="2148114"/>
            </a:xfrm>
            <a:prstGeom prst="ellipse">
              <a:avLst/>
            </a:prstGeom>
            <a:solidFill>
              <a:srgbClr val="0070C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2" name="图片 41"/>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grpSp>
        <p:nvGrpSpPr>
          <p:cNvPr id="15" name="组合 13"/>
          <p:cNvGrpSpPr>
            <a:grpSpLocks noChangeAspect="1"/>
          </p:cNvGrpSpPr>
          <p:nvPr/>
        </p:nvGrpSpPr>
        <p:grpSpPr>
          <a:xfrm>
            <a:off x="423676" y="1892754"/>
            <a:ext cx="1944000" cy="1944000"/>
            <a:chOff x="456294" y="1959430"/>
            <a:chExt cx="2148114" cy="2148114"/>
          </a:xfrm>
        </p:grpSpPr>
        <p:sp>
          <p:nvSpPr>
            <p:cNvPr id="44" name="椭圆 43"/>
            <p:cNvSpPr/>
            <p:nvPr/>
          </p:nvSpPr>
          <p:spPr>
            <a:xfrm>
              <a:off x="45629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5" name="图片 4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Tree>
    <p:extLst>
      <p:ext uri="{BB962C8B-B14F-4D97-AF65-F5344CB8AC3E}">
        <p14:creationId xmlns:p14="http://schemas.microsoft.com/office/powerpoint/2010/main" val="32981116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323528" y="1052736"/>
            <a:ext cx="6552728" cy="400110"/>
          </a:xfrm>
          <a:prstGeom prst="rect">
            <a:avLst/>
          </a:prstGeom>
          <a:noFill/>
        </p:spPr>
        <p:txBody>
          <a:bodyPr wrap="square" lIns="91439" tIns="45720" rIns="91439" bIns="45720" rtlCol="0">
            <a:spAutoFit/>
          </a:bodyPr>
          <a:lstStyle/>
          <a:p>
            <a:r>
              <a:rPr lang="zh-CN" altLang="en-US"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开始和本地库交互：第一步重要，设置账号和邮件</a:t>
            </a:r>
            <a:endParaRPr lang="zh-CN" altLang="en-US" sz="2000" b="1" dirty="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395536" y="1556792"/>
            <a:ext cx="8280920" cy="5029200"/>
          </a:xfrm>
          <a:prstGeom prst="rect">
            <a:avLst/>
          </a:prstGeom>
          <a:noFill/>
          <a:ln w="9525">
            <a:noFill/>
            <a:miter lim="800000"/>
            <a:headEnd/>
            <a:tailEnd/>
          </a:ln>
        </p:spPr>
      </p:pic>
    </p:spTree>
    <p:extLst>
      <p:ext uri="{BB962C8B-B14F-4D97-AF65-F5344CB8AC3E}">
        <p14:creationId xmlns:p14="http://schemas.microsoft.com/office/powerpoint/2010/main" val="41914712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1772816"/>
            <a:ext cx="8496944" cy="2862322"/>
          </a:xfrm>
          <a:prstGeom prst="rect">
            <a:avLst/>
          </a:prstGeom>
          <a:noFill/>
        </p:spPr>
        <p:txBody>
          <a:bodyPr wrap="square"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开始图形之旅，初始化</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仓库</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4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新建文件到本地</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库</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 add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commit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等基础操作</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6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查看日志和版本历史，同之前的命令对比</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7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版本回退和版本撤销</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后一页详解释</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14"/>
          <p:cNvSpPr txBox="1"/>
          <p:nvPr/>
        </p:nvSpPr>
        <p:spPr>
          <a:xfrm>
            <a:off x="467544" y="980728"/>
            <a:ext cx="6345052"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与本地库的交互</a:t>
            </a:r>
            <a:r>
              <a:rPr lang="en-US" altLang="zh-CN"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-1</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1772816"/>
            <a:ext cx="8496944" cy="2246769"/>
          </a:xfrm>
          <a:prstGeom prst="rect">
            <a:avLst/>
          </a:prstGeom>
          <a:noFill/>
        </p:spPr>
        <p:txBody>
          <a:bodyPr wrap="square" rtlCol="0">
            <a:spAutoFit/>
          </a:bodyPr>
          <a:lstStyle/>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版本回退和版本撤销</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Revert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与</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Reset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区别</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Reset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：是将当前的工作目录完全回滚重置到指定的版本号，一般选</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hard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模式，会将当前</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Head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的内容重置，不留存记录日志，尸骨无存彻底删干净</a:t>
            </a: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Revert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：是撤销某次提交，这次撤销也会作为一次提交进行保存。</a:t>
            </a:r>
          </a:p>
        </p:txBody>
      </p:sp>
      <p:sp>
        <p:nvSpPr>
          <p:cNvPr id="3" name="文本框 14"/>
          <p:cNvSpPr txBox="1"/>
          <p:nvPr/>
        </p:nvSpPr>
        <p:spPr>
          <a:xfrm>
            <a:off x="467544" y="980728"/>
            <a:ext cx="6345052"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与本地库的交互</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1772816"/>
            <a:ext cx="8496944" cy="2246769"/>
          </a:xfrm>
          <a:prstGeom prst="rect">
            <a:avLst/>
          </a:prstGeom>
          <a:noFill/>
        </p:spPr>
        <p:txBody>
          <a:bodyPr wrap="square"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8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删除文件，删完提交</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9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修改文件名称</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10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创建分支</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分支管理后的日常操作</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切换、合并回主干、删除</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p>
        </p:txBody>
      </p:sp>
      <p:sp>
        <p:nvSpPr>
          <p:cNvPr id="3" name="文本框 14"/>
          <p:cNvSpPr txBox="1"/>
          <p:nvPr/>
        </p:nvSpPr>
        <p:spPr>
          <a:xfrm>
            <a:off x="467544" y="980728"/>
            <a:ext cx="6345052"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与本地库的交互</a:t>
            </a:r>
            <a:r>
              <a:rPr lang="en-US" altLang="zh-CN"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-2</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323528" y="1052736"/>
            <a:ext cx="6552728" cy="400110"/>
          </a:xfrm>
          <a:prstGeom prst="rect">
            <a:avLst/>
          </a:prstGeom>
          <a:noFill/>
        </p:spPr>
        <p:txBody>
          <a:bodyPr wrap="square" lIns="91439" tIns="45720" rIns="91439" bIns="45720" rtlCol="0">
            <a:spAutoFit/>
          </a:bodyPr>
          <a:lstStyle/>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文件冲突管控和处理、分支删除</a:t>
            </a:r>
            <a:endParaRPr lang="zh-CN" altLang="en-US" sz="2000" b="1" dirty="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p:txBody>
      </p:sp>
      <p:sp>
        <p:nvSpPr>
          <p:cNvPr id="5" name="文本框 14"/>
          <p:cNvSpPr txBox="1"/>
          <p:nvPr/>
        </p:nvSpPr>
        <p:spPr>
          <a:xfrm>
            <a:off x="323528" y="1628800"/>
            <a:ext cx="8820472" cy="400110"/>
          </a:xfrm>
          <a:prstGeom prst="rect">
            <a:avLst/>
          </a:prstGeom>
          <a:noFill/>
        </p:spPr>
        <p:txBody>
          <a:bodyPr wrap="square" lIns="91439" tIns="45720" rIns="91439" bIns="45720" rtlCol="0">
            <a:spAutoFit/>
          </a:bodyPr>
          <a:lstStyle/>
          <a:p>
            <a:r>
              <a:rPr lang="zh-CN" altLang="en-US"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比如分支合并后导致文件内容冲突！！</a:t>
            </a:r>
            <a:endParaRPr lang="zh-CN" altLang="en-US" sz="2000" b="1" dirty="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323528" y="2132856"/>
            <a:ext cx="8064896" cy="4326260"/>
          </a:xfrm>
          <a:prstGeom prst="rect">
            <a:avLst/>
          </a:prstGeom>
          <a:noFill/>
          <a:ln w="9525">
            <a:noFill/>
            <a:miter lim="800000"/>
            <a:headEnd/>
            <a:tailEnd/>
          </a:ln>
        </p:spPr>
      </p:pic>
    </p:spTree>
    <p:extLst>
      <p:ext uri="{BB962C8B-B14F-4D97-AF65-F5344CB8AC3E}">
        <p14:creationId xmlns:p14="http://schemas.microsoft.com/office/powerpoint/2010/main" val="41914712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323528" y="1052736"/>
            <a:ext cx="6552728" cy="400110"/>
          </a:xfrm>
          <a:prstGeom prst="rect">
            <a:avLst/>
          </a:prstGeom>
          <a:noFill/>
        </p:spPr>
        <p:txBody>
          <a:bodyPr wrap="square" lIns="91439" tIns="45720" rIns="91439" bIns="45720" rtlCol="0">
            <a:spAutoFit/>
          </a:bodyPr>
          <a:lstStyle/>
          <a:p>
            <a:r>
              <a:rPr lang="zh-CN" altLang="en-US" sz="2000" b="1" dirty="0" smtClean="0">
                <a:solidFill>
                  <a:srgbClr val="FF0000"/>
                </a:solidFill>
                <a:latin typeface="Arial Unicode MS" pitchFamily="34" charset="-122"/>
                <a:ea typeface="Arial Unicode MS" pitchFamily="34" charset="-122"/>
                <a:cs typeface="Arial Unicode MS" pitchFamily="34" charset="-122"/>
                <a:sym typeface="Arial" panose="020B0604020202020204" pitchFamily="34" charset="0"/>
              </a:rPr>
              <a:t>面试题：冲突后的图标是什么？</a:t>
            </a:r>
            <a:endParaRPr lang="zh-CN" altLang="en-US" sz="2000" b="1" dirty="0">
              <a:solidFill>
                <a:srgbClr val="FF0000"/>
              </a:solidFill>
              <a:latin typeface="Arial Unicode MS" pitchFamily="34" charset="-122"/>
              <a:ea typeface="Arial Unicode MS" pitchFamily="34" charset="-122"/>
              <a:cs typeface="Arial Unicode MS" pitchFamily="34" charset="-122"/>
              <a:sym typeface="Arial" panose="020B0604020202020204" pitchFamily="34" charset="0"/>
            </a:endParaRPr>
          </a:p>
        </p:txBody>
      </p:sp>
      <p:sp>
        <p:nvSpPr>
          <p:cNvPr id="5" name="文本框 14"/>
          <p:cNvSpPr txBox="1"/>
          <p:nvPr/>
        </p:nvSpPr>
        <p:spPr>
          <a:xfrm>
            <a:off x="323528" y="1628800"/>
            <a:ext cx="8640960" cy="400110"/>
          </a:xfrm>
          <a:prstGeom prst="rect">
            <a:avLst/>
          </a:prstGeom>
          <a:noFill/>
        </p:spPr>
        <p:txBody>
          <a:bodyPr wrap="square" lIns="91439" tIns="45720" rIns="91439" bIns="45720" rtlCol="0">
            <a:spAutoFit/>
          </a:bodyPr>
          <a:lstStyle/>
          <a:p>
            <a:r>
              <a:rPr lang="zh-CN" altLang="en-US"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我们点开文件看看，内容怎么了 ？</a:t>
            </a:r>
            <a:r>
              <a:rPr lang="en-US" altLang="zh-CN"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a:t>
            </a:r>
            <a:r>
              <a:rPr lang="zh-CN" altLang="en-US"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如何解决冲突？</a:t>
            </a:r>
            <a:endParaRPr lang="zh-CN" altLang="en-US" sz="2000" b="1" dirty="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1619672" y="2924944"/>
            <a:ext cx="5265585" cy="2808312"/>
          </a:xfrm>
          <a:prstGeom prst="rect">
            <a:avLst/>
          </a:prstGeom>
          <a:noFill/>
          <a:ln w="9525">
            <a:noFill/>
            <a:miter lim="800000"/>
            <a:headEnd/>
            <a:tailEnd/>
          </a:ln>
        </p:spPr>
      </p:pic>
    </p:spTree>
    <p:extLst>
      <p:ext uri="{BB962C8B-B14F-4D97-AF65-F5344CB8AC3E}">
        <p14:creationId xmlns:p14="http://schemas.microsoft.com/office/powerpoint/2010/main" val="41914712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323528" y="1052736"/>
            <a:ext cx="6552728" cy="400110"/>
          </a:xfrm>
          <a:prstGeom prst="rect">
            <a:avLst/>
          </a:prstGeom>
          <a:noFill/>
        </p:spPr>
        <p:txBody>
          <a:bodyPr wrap="square" lIns="91439" tIns="45720" rIns="91439" bIns="45720" rtlCol="0">
            <a:spAutoFit/>
          </a:bodyPr>
          <a:lstStyle/>
          <a:p>
            <a:r>
              <a:rPr lang="zh-CN" altLang="en-US"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冲突文件上鼠标右键，选项如下图：</a:t>
            </a:r>
            <a:endParaRPr lang="zh-CN" altLang="en-US" sz="2000" b="1" dirty="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467544" y="1772816"/>
            <a:ext cx="8496947" cy="4248472"/>
          </a:xfrm>
          <a:prstGeom prst="rect">
            <a:avLst/>
          </a:prstGeom>
          <a:noFill/>
          <a:ln w="9525">
            <a:noFill/>
            <a:miter lim="800000"/>
            <a:headEnd/>
            <a:tailEnd/>
          </a:ln>
        </p:spPr>
      </p:pic>
    </p:spTree>
    <p:extLst>
      <p:ext uri="{BB962C8B-B14F-4D97-AF65-F5344CB8AC3E}">
        <p14:creationId xmlns:p14="http://schemas.microsoft.com/office/powerpoint/2010/main" val="41914712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323528" y="1052736"/>
            <a:ext cx="6552728" cy="400110"/>
          </a:xfrm>
          <a:prstGeom prst="rect">
            <a:avLst/>
          </a:prstGeom>
          <a:noFill/>
        </p:spPr>
        <p:txBody>
          <a:bodyPr wrap="square" lIns="91439" tIns="45720" rIns="91439" bIns="45720" rtlCol="0">
            <a:spAutoFit/>
          </a:bodyPr>
          <a:lstStyle/>
          <a:p>
            <a:r>
              <a:rPr lang="zh-CN" altLang="en-US"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按照提示和业务需求，合并文件内容，解决冲突</a:t>
            </a:r>
            <a:endParaRPr lang="zh-CN" altLang="en-US" sz="2000" b="1" dirty="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323528" y="1556792"/>
            <a:ext cx="8470291" cy="4968552"/>
          </a:xfrm>
          <a:prstGeom prst="rect">
            <a:avLst/>
          </a:prstGeom>
          <a:noFill/>
          <a:ln w="9525">
            <a:noFill/>
            <a:miter lim="800000"/>
            <a:headEnd/>
            <a:tailEnd/>
          </a:ln>
        </p:spPr>
      </p:pic>
    </p:spTree>
    <p:extLst>
      <p:ext uri="{BB962C8B-B14F-4D97-AF65-F5344CB8AC3E}">
        <p14:creationId xmlns:p14="http://schemas.microsoft.com/office/powerpoint/2010/main" val="41914712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980728"/>
            <a:ext cx="8496944" cy="923330"/>
          </a:xfrm>
          <a:prstGeom prst="rect">
            <a:avLst/>
          </a:prstGeom>
        </p:spPr>
        <p:txBody>
          <a:bodyPr wrap="square">
            <a:spAutoFit/>
          </a:bodyPr>
          <a:lstStyle/>
          <a:p>
            <a:r>
              <a:rPr lang="en-US" altLang="zh-CN"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Theirs</a:t>
            </a:r>
            <a:r>
              <a:rPr lang="zh-CN" altLang="en-US"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窗口为服务器上当前最新版本</a:t>
            </a:r>
          </a:p>
          <a:p>
            <a:r>
              <a:rPr lang="en-US" altLang="zh-CN"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Mine</a:t>
            </a:r>
            <a:r>
              <a:rPr lang="zh-CN" altLang="en-US"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窗口为本地修改后的版本</a:t>
            </a:r>
          </a:p>
          <a:p>
            <a:r>
              <a:rPr lang="en-US" altLang="zh-CN"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Merged</a:t>
            </a:r>
            <a:r>
              <a:rPr lang="zh-CN" altLang="en-US"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窗口为合并后的文件内容显示</a:t>
            </a:r>
          </a:p>
        </p:txBody>
      </p:sp>
      <p:sp>
        <p:nvSpPr>
          <p:cNvPr id="5" name="矩形 4"/>
          <p:cNvSpPr/>
          <p:nvPr/>
        </p:nvSpPr>
        <p:spPr>
          <a:xfrm>
            <a:off x="395536" y="2564904"/>
            <a:ext cx="8496944" cy="3046988"/>
          </a:xfrm>
          <a:prstGeom prst="rect">
            <a:avLst/>
          </a:prstGeom>
        </p:spPr>
        <p:txBody>
          <a:bodyPr wrap="square">
            <a:spAutoFit/>
          </a:bodyPr>
          <a:lstStyle/>
          <a:p>
            <a:r>
              <a:rPr lang="en-US" altLang="zh-CN"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Mine</a:t>
            </a:r>
            <a:r>
              <a:rPr lang="zh-CN" altLang="en-US"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窗口为本地修改后的版本</a:t>
            </a:r>
            <a:r>
              <a:rPr lang="en-US" altLang="zh-CN"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   </a:t>
            </a:r>
            <a:r>
              <a:rPr lang="zh-CN" altLang="en-US"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，只看红色的，鼠标右键有四个选项：</a:t>
            </a:r>
            <a:endParaRPr lang="en-US" altLang="zh-CN"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a:p>
            <a:r>
              <a:rPr lang="en-US" altLang="zh-CN"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     1 use this text block-----</a:t>
            </a:r>
            <a:r>
              <a:rPr lang="zh-CN" altLang="en-US"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右边这行把左边的红色行给冲抵覆盖掉。</a:t>
            </a:r>
            <a:endParaRPr lang="en-US" altLang="zh-CN"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a:p>
            <a:r>
              <a:rPr lang="en-US" altLang="zh-CN"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     2 use this whole file ---</a:t>
            </a:r>
            <a:r>
              <a:rPr lang="zh-CN" altLang="en-US"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右边整个文件覆盖左边的，最不人道的做法。</a:t>
            </a:r>
            <a:endParaRPr lang="en-US" altLang="zh-CN"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a:p>
            <a:r>
              <a:rPr lang="en-US" altLang="zh-CN"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    3 use this text block from mine before theirs   </a:t>
            </a:r>
            <a:r>
              <a:rPr lang="zh-CN" altLang="en-US"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我的放在前面</a:t>
            </a:r>
            <a:endParaRPr lang="en-US" altLang="zh-CN"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a:p>
            <a:r>
              <a:rPr lang="en-US" altLang="zh-CN"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    4 use this text block from theirs before mine   </a:t>
            </a:r>
            <a:r>
              <a:rPr lang="zh-CN" altLang="en-US" sz="24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我的放在后面</a:t>
            </a:r>
          </a:p>
        </p:txBody>
      </p:sp>
    </p:spTree>
    <p:extLst>
      <p:ext uri="{BB962C8B-B14F-4D97-AF65-F5344CB8AC3E}">
        <p14:creationId xmlns:p14="http://schemas.microsoft.com/office/powerpoint/2010/main" val="41914712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323528" y="1052736"/>
            <a:ext cx="6552728"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Resolve……</a:t>
            </a:r>
            <a:endParaRPr lang="zh-CN" altLang="en-US" sz="2000" b="1" dirty="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251520" y="1628800"/>
            <a:ext cx="8640960" cy="4997152"/>
          </a:xfrm>
          <a:prstGeom prst="rect">
            <a:avLst/>
          </a:prstGeom>
          <a:noFill/>
          <a:ln w="9525">
            <a:noFill/>
            <a:miter lim="800000"/>
            <a:headEnd/>
            <a:tailEnd/>
          </a:ln>
        </p:spPr>
      </p:pic>
    </p:spTree>
    <p:extLst>
      <p:ext uri="{BB962C8B-B14F-4D97-AF65-F5344CB8AC3E}">
        <p14:creationId xmlns:p14="http://schemas.microsoft.com/office/powerpoint/2010/main" val="4191471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8"/>
          <p:cNvGrpSpPr/>
          <p:nvPr/>
        </p:nvGrpSpPr>
        <p:grpSpPr>
          <a:xfrm>
            <a:off x="323528" y="980728"/>
            <a:ext cx="1692275" cy="529772"/>
            <a:chOff x="0" y="284389"/>
            <a:chExt cx="1692275" cy="529772"/>
          </a:xfrm>
        </p:grpSpPr>
        <p:sp>
          <p:nvSpPr>
            <p:cNvPr id="30" name="矩形 29"/>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能干嘛</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文本框 19"/>
          <p:cNvSpPr txBox="1"/>
          <p:nvPr/>
        </p:nvSpPr>
        <p:spPr>
          <a:xfrm>
            <a:off x="103805" y="2481973"/>
            <a:ext cx="2396836" cy="346491"/>
          </a:xfrm>
          <a:prstGeom prst="rect">
            <a:avLst/>
          </a:prstGeom>
          <a:noFill/>
        </p:spPr>
        <p:txBody>
          <a:bodyPr wrap="square" lIns="38341" tIns="19170" rIns="38341" bIns="19170"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投资人账户</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56" name="文本框 19"/>
          <p:cNvSpPr txBox="1"/>
          <p:nvPr/>
        </p:nvSpPr>
        <p:spPr>
          <a:xfrm>
            <a:off x="6166180" y="2453842"/>
            <a:ext cx="2396836" cy="346491"/>
          </a:xfrm>
          <a:prstGeom prst="rect">
            <a:avLst/>
          </a:prstGeom>
          <a:noFill/>
        </p:spPr>
        <p:txBody>
          <a:bodyPr wrap="square" lIns="38341" tIns="19170" rIns="38341" bIns="19170"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融资人账户</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3" name="组合 9"/>
          <p:cNvGrpSpPr/>
          <p:nvPr/>
        </p:nvGrpSpPr>
        <p:grpSpPr>
          <a:xfrm>
            <a:off x="2350303" y="1525260"/>
            <a:ext cx="3749692" cy="4435100"/>
            <a:chOff x="6650331" y="4135272"/>
            <a:chExt cx="8536614" cy="6410707"/>
          </a:xfrm>
        </p:grpSpPr>
        <p:grpSp>
          <p:nvGrpSpPr>
            <p:cNvPr id="4" name="组合 21"/>
            <p:cNvGrpSpPr/>
            <p:nvPr/>
          </p:nvGrpSpPr>
          <p:grpSpPr>
            <a:xfrm>
              <a:off x="7420731" y="4135272"/>
              <a:ext cx="6984693" cy="5816009"/>
              <a:chOff x="3265558" y="1669669"/>
              <a:chExt cx="2608730" cy="2915428"/>
            </a:xfrm>
          </p:grpSpPr>
          <p:grpSp>
            <p:nvGrpSpPr>
              <p:cNvPr id="5" name="组合 7"/>
              <p:cNvGrpSpPr/>
              <p:nvPr/>
            </p:nvGrpSpPr>
            <p:grpSpPr>
              <a:xfrm>
                <a:off x="3265558" y="1669669"/>
                <a:ext cx="2608730" cy="2915428"/>
                <a:chOff x="2709514" y="1210235"/>
                <a:chExt cx="3742094" cy="4182036"/>
              </a:xfrm>
            </p:grpSpPr>
            <p:sp>
              <p:nvSpPr>
                <p:cNvPr id="26" name="椭圆 3"/>
                <p:cNvSpPr>
                  <a:spLocks noChangeAspect="1"/>
                </p:cNvSpPr>
                <p:nvPr/>
              </p:nvSpPr>
              <p:spPr>
                <a:xfrm>
                  <a:off x="2709514" y="1650177"/>
                  <a:ext cx="3742094" cy="3742094"/>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6"/>
                <p:cNvGrpSpPr/>
                <p:nvPr/>
              </p:nvGrpSpPr>
              <p:grpSpPr>
                <a:xfrm>
                  <a:off x="2766230" y="1210235"/>
                  <a:ext cx="3634623" cy="4070819"/>
                  <a:chOff x="2729753" y="1210235"/>
                  <a:chExt cx="3634623" cy="4070819"/>
                </a:xfrm>
              </p:grpSpPr>
              <p:sp>
                <p:nvSpPr>
                  <p:cNvPr id="28" name="椭圆 27"/>
                  <p:cNvSpPr/>
                  <p:nvPr/>
                </p:nvSpPr>
                <p:spPr>
                  <a:xfrm>
                    <a:off x="4130205" y="1210235"/>
                    <a:ext cx="833718" cy="83371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530658" y="4447336"/>
                    <a:ext cx="833718" cy="83371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729753" y="4447336"/>
                    <a:ext cx="833718" cy="83371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5"/>
                  <p:cNvGrpSpPr/>
                  <p:nvPr/>
                </p:nvGrpSpPr>
                <p:grpSpPr>
                  <a:xfrm>
                    <a:off x="3457852" y="2339788"/>
                    <a:ext cx="2201943" cy="2178424"/>
                    <a:chOff x="3494329" y="2326341"/>
                    <a:chExt cx="2201943" cy="2178424"/>
                  </a:xfrm>
                </p:grpSpPr>
                <p:sp>
                  <p:nvSpPr>
                    <p:cNvPr id="36" name="椭圆 1"/>
                    <p:cNvSpPr/>
                    <p:nvPr/>
                  </p:nvSpPr>
                  <p:spPr>
                    <a:xfrm>
                      <a:off x="3494329" y="2326341"/>
                      <a:ext cx="2178424" cy="217842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3"/>
                    <p:cNvSpPr txBox="1"/>
                    <p:nvPr/>
                  </p:nvSpPr>
                  <p:spPr>
                    <a:xfrm>
                      <a:off x="3513505" y="2876087"/>
                      <a:ext cx="2182767" cy="1247572"/>
                    </a:xfrm>
                    <a:prstGeom prst="rect">
                      <a:avLst/>
                    </a:prstGeom>
                    <a:noFill/>
                  </p:spPr>
                  <p:txBody>
                    <a:bodyPr wrap="squar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解决那些</a:t>
                      </a:r>
                      <a:endParaRPr lang="en-US" altLang="zh-CN" sz="24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问题</a:t>
                      </a:r>
                      <a:endParaRPr lang="en-US" altLang="zh-CN" sz="24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有啥好处？</a:t>
                      </a:r>
                      <a:endParaRPr lang="zh-CN" altLang="en-US" sz="2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grpSp>
          <p:sp>
            <p:nvSpPr>
              <p:cNvPr id="23" name="文本框 35"/>
              <p:cNvSpPr txBox="1"/>
              <p:nvPr/>
            </p:nvSpPr>
            <p:spPr>
              <a:xfrm>
                <a:off x="4281395" y="1760219"/>
                <a:ext cx="581211" cy="289907"/>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a:t>
                </a:r>
                <a:endPar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文本框 39"/>
              <p:cNvSpPr txBox="1"/>
              <p:nvPr/>
            </p:nvSpPr>
            <p:spPr>
              <a:xfrm>
                <a:off x="5257694" y="4023111"/>
                <a:ext cx="581211" cy="289907"/>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4</a:t>
                </a:r>
                <a:endPar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文本框 40"/>
              <p:cNvSpPr txBox="1"/>
              <p:nvPr/>
            </p:nvSpPr>
            <p:spPr>
              <a:xfrm>
                <a:off x="3305096" y="4016903"/>
                <a:ext cx="581211" cy="289907"/>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6</a:t>
                </a:r>
                <a:endPar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2" name="椭圆 11"/>
            <p:cNvSpPr/>
            <p:nvPr/>
          </p:nvSpPr>
          <p:spPr>
            <a:xfrm>
              <a:off x="12722148" y="4997976"/>
              <a:ext cx="1556151" cy="1159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39"/>
            <p:cNvSpPr txBox="1"/>
            <p:nvPr/>
          </p:nvSpPr>
          <p:spPr>
            <a:xfrm>
              <a:off x="12722147" y="5190998"/>
              <a:ext cx="1556152" cy="578338"/>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endPar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nvSpPr>
          <p:spPr>
            <a:xfrm>
              <a:off x="13630793" y="6741369"/>
              <a:ext cx="1556151" cy="1159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39"/>
            <p:cNvSpPr txBox="1"/>
            <p:nvPr/>
          </p:nvSpPr>
          <p:spPr>
            <a:xfrm>
              <a:off x="13630793" y="6934392"/>
              <a:ext cx="1556152" cy="578338"/>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椭圆 15"/>
            <p:cNvSpPr/>
            <p:nvPr/>
          </p:nvSpPr>
          <p:spPr>
            <a:xfrm>
              <a:off x="10377585" y="9386517"/>
              <a:ext cx="1556151" cy="1159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39"/>
            <p:cNvSpPr txBox="1"/>
            <p:nvPr/>
          </p:nvSpPr>
          <p:spPr>
            <a:xfrm>
              <a:off x="10377584" y="9579539"/>
              <a:ext cx="1556152" cy="578338"/>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5</a:t>
              </a:r>
              <a:endPar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椭圆 17"/>
            <p:cNvSpPr/>
            <p:nvPr/>
          </p:nvSpPr>
          <p:spPr>
            <a:xfrm>
              <a:off x="6650331" y="6818725"/>
              <a:ext cx="1556151" cy="1159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39"/>
            <p:cNvSpPr txBox="1"/>
            <p:nvPr/>
          </p:nvSpPr>
          <p:spPr>
            <a:xfrm>
              <a:off x="6650331" y="7011748"/>
              <a:ext cx="1556152" cy="578338"/>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7</a:t>
              </a:r>
              <a:endPar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椭圆 19"/>
            <p:cNvSpPr/>
            <p:nvPr/>
          </p:nvSpPr>
          <p:spPr>
            <a:xfrm>
              <a:off x="7732437" y="4877742"/>
              <a:ext cx="1556151" cy="1159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39"/>
            <p:cNvSpPr txBox="1"/>
            <p:nvPr/>
          </p:nvSpPr>
          <p:spPr>
            <a:xfrm>
              <a:off x="7732437" y="5070765"/>
              <a:ext cx="1556152" cy="578338"/>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8</a:t>
              </a:r>
              <a:endPar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8" name="文本框 26"/>
          <p:cNvSpPr txBox="1"/>
          <p:nvPr/>
        </p:nvSpPr>
        <p:spPr>
          <a:xfrm>
            <a:off x="3275856" y="1078450"/>
            <a:ext cx="5306799" cy="300324"/>
          </a:xfrm>
          <a:prstGeom prst="rect">
            <a:avLst/>
          </a:prstGeom>
          <a:noFill/>
        </p:spPr>
        <p:txBody>
          <a:bodyPr wrap="square" lIns="38341" tIns="19170" rIns="38341" bIns="19170" rtlCol="0">
            <a:spAutoFit/>
          </a:bodyPr>
          <a:lstStyle/>
          <a:p>
            <a:r>
              <a:rPr lang="en-US" altLang="zh-CN"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a:t>
            </a:r>
            <a:r>
              <a:rPr lang="zh-CN" altLang="en-US"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、快速</a:t>
            </a:r>
            <a:r>
              <a:rPr lang="en-US" altLang="zh-CN"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开源</a:t>
            </a:r>
            <a:r>
              <a:rPr lang="en-US" altLang="zh-CN"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分布式的版本控制系统，无中心仓库</a:t>
            </a:r>
            <a:endParaRPr lang="zh-CN" altLang="en-US" sz="17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26"/>
          <p:cNvSpPr txBox="1"/>
          <p:nvPr/>
        </p:nvSpPr>
        <p:spPr>
          <a:xfrm>
            <a:off x="5758227" y="2310452"/>
            <a:ext cx="1930965" cy="300324"/>
          </a:xfrm>
          <a:prstGeom prst="rect">
            <a:avLst/>
          </a:prstGeom>
          <a:noFill/>
        </p:spPr>
        <p:txBody>
          <a:bodyPr wrap="square" lIns="38341" tIns="19170" rIns="38341" bIns="19170" rtlCol="0">
            <a:spAutoFit/>
          </a:bodyPr>
          <a:lstStyle/>
          <a:p>
            <a:r>
              <a:rPr lang="en-US" altLang="zh-CN" sz="1700" b="1" dirty="0">
                <a:solidFill>
                  <a:srgbClr val="0070C0"/>
                </a:solidFill>
                <a:latin typeface="Arial" panose="020B0604020202020204" pitchFamily="34" charset="0"/>
                <a:ea typeface="微软雅黑" panose="020B0503020204020204" pitchFamily="34" charset="-122"/>
                <a:sym typeface="Arial" panose="020B0604020202020204" pitchFamily="34" charset="0"/>
              </a:rPr>
              <a:t>2</a:t>
            </a:r>
            <a:r>
              <a:rPr lang="zh-CN" altLang="en-US"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、源码备份</a:t>
            </a:r>
            <a:endParaRPr lang="zh-CN" altLang="en-US" sz="17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26"/>
          <p:cNvSpPr txBox="1"/>
          <p:nvPr/>
        </p:nvSpPr>
        <p:spPr>
          <a:xfrm>
            <a:off x="6143741" y="3519405"/>
            <a:ext cx="2576585" cy="300324"/>
          </a:xfrm>
          <a:prstGeom prst="rect">
            <a:avLst/>
          </a:prstGeom>
          <a:noFill/>
        </p:spPr>
        <p:txBody>
          <a:bodyPr wrap="square" lIns="38341" tIns="19170" rIns="38341" bIns="19170" rtlCol="0">
            <a:spAutoFit/>
          </a:bodyPr>
          <a:lstStyle/>
          <a:p>
            <a:r>
              <a:rPr lang="en-US" altLang="zh-CN"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a:t>
            </a:r>
            <a:r>
              <a:rPr lang="zh-CN" altLang="en-US"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、版本管理</a:t>
            </a:r>
            <a:endParaRPr lang="zh-CN" altLang="en-US" sz="17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26"/>
          <p:cNvSpPr txBox="1"/>
          <p:nvPr/>
        </p:nvSpPr>
        <p:spPr>
          <a:xfrm>
            <a:off x="5739569" y="4845355"/>
            <a:ext cx="2576585" cy="300324"/>
          </a:xfrm>
          <a:prstGeom prst="rect">
            <a:avLst/>
          </a:prstGeom>
          <a:noFill/>
        </p:spPr>
        <p:txBody>
          <a:bodyPr wrap="square" lIns="38341" tIns="19170" rIns="38341" bIns="19170" rtlCol="0">
            <a:spAutoFit/>
          </a:bodyPr>
          <a:lstStyle/>
          <a:p>
            <a:r>
              <a:rPr lang="en-US" altLang="zh-CN" sz="1700" b="1" dirty="0">
                <a:solidFill>
                  <a:srgbClr val="0070C0"/>
                </a:solidFill>
                <a:latin typeface="Arial" panose="020B0604020202020204" pitchFamily="34" charset="0"/>
                <a:ea typeface="微软雅黑" panose="020B0503020204020204" pitchFamily="34" charset="-122"/>
                <a:sym typeface="Arial" panose="020B0604020202020204" pitchFamily="34" charset="0"/>
              </a:rPr>
              <a:t>4</a:t>
            </a:r>
            <a:r>
              <a:rPr lang="zh-CN" altLang="en-US"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、协同工作</a:t>
            </a:r>
            <a:endParaRPr lang="zh-CN" altLang="en-US" sz="17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文本框 26"/>
          <p:cNvSpPr txBox="1"/>
          <p:nvPr/>
        </p:nvSpPr>
        <p:spPr>
          <a:xfrm>
            <a:off x="4010669" y="6050765"/>
            <a:ext cx="2576585" cy="300324"/>
          </a:xfrm>
          <a:prstGeom prst="rect">
            <a:avLst/>
          </a:prstGeom>
          <a:noFill/>
        </p:spPr>
        <p:txBody>
          <a:bodyPr wrap="square" lIns="38341" tIns="19170" rIns="38341" bIns="19170" rtlCol="0">
            <a:spAutoFit/>
          </a:bodyPr>
          <a:lstStyle/>
          <a:p>
            <a:r>
              <a:rPr lang="en-US" altLang="zh-CN"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a:t>
            </a:r>
            <a:r>
              <a:rPr lang="zh-CN" altLang="en-US"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、冲突解决</a:t>
            </a:r>
            <a:endParaRPr lang="zh-CN" altLang="en-US" sz="17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文本框 26"/>
          <p:cNvSpPr txBox="1"/>
          <p:nvPr/>
        </p:nvSpPr>
        <p:spPr>
          <a:xfrm>
            <a:off x="1518359" y="5056302"/>
            <a:ext cx="1745815" cy="300324"/>
          </a:xfrm>
          <a:prstGeom prst="rect">
            <a:avLst/>
          </a:prstGeom>
          <a:noFill/>
        </p:spPr>
        <p:txBody>
          <a:bodyPr wrap="square" lIns="38341" tIns="19170" rIns="38341" bIns="19170" rtlCol="0">
            <a:spAutoFit/>
          </a:bodyPr>
          <a:lstStyle/>
          <a:p>
            <a:r>
              <a:rPr lang="en-US" altLang="zh-CN" sz="1700" b="1" dirty="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zh-CN" altLang="en-US"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、分支管理</a:t>
            </a:r>
            <a:endParaRPr lang="zh-CN" altLang="en-US" sz="17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26"/>
          <p:cNvSpPr txBox="1"/>
          <p:nvPr/>
        </p:nvSpPr>
        <p:spPr>
          <a:xfrm>
            <a:off x="1046841" y="3730352"/>
            <a:ext cx="1588642" cy="300324"/>
          </a:xfrm>
          <a:prstGeom prst="rect">
            <a:avLst/>
          </a:prstGeom>
          <a:noFill/>
        </p:spPr>
        <p:txBody>
          <a:bodyPr wrap="square" lIns="38341" tIns="19170" rIns="38341" bIns="19170" rtlCol="0">
            <a:spAutoFit/>
          </a:bodyPr>
          <a:lstStyle/>
          <a:p>
            <a:r>
              <a:rPr lang="en-US" altLang="zh-CN"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7</a:t>
            </a:r>
            <a:r>
              <a:rPr lang="zh-CN" altLang="en-US"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、里程碑管理</a:t>
            </a:r>
            <a:endParaRPr lang="zh-CN" altLang="en-US" sz="17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26"/>
          <p:cNvSpPr txBox="1"/>
          <p:nvPr/>
        </p:nvSpPr>
        <p:spPr>
          <a:xfrm>
            <a:off x="216071" y="2103049"/>
            <a:ext cx="2576585" cy="300324"/>
          </a:xfrm>
          <a:prstGeom prst="rect">
            <a:avLst/>
          </a:prstGeom>
          <a:noFill/>
        </p:spPr>
        <p:txBody>
          <a:bodyPr wrap="square" lIns="38341" tIns="19170" rIns="38341" bIns="19170" rtlCol="0">
            <a:spAutoFit/>
          </a:bodyPr>
          <a:lstStyle/>
          <a:p>
            <a:r>
              <a:rPr lang="en-US" altLang="zh-CN" sz="1700" b="1" dirty="0">
                <a:solidFill>
                  <a:srgbClr val="0070C0"/>
                </a:solidFill>
                <a:latin typeface="Arial" panose="020B0604020202020204" pitchFamily="34" charset="0"/>
                <a:ea typeface="微软雅黑" panose="020B0503020204020204" pitchFamily="34" charset="-122"/>
                <a:sym typeface="Arial" panose="020B0604020202020204" pitchFamily="34" charset="0"/>
              </a:rPr>
              <a:t>8</a:t>
            </a:r>
            <a:r>
              <a:rPr lang="zh-CN" altLang="en-US"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、和</a:t>
            </a:r>
            <a:r>
              <a:rPr lang="en-US" altLang="zh-CN" sz="17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17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的关联协同</a:t>
            </a:r>
            <a:endParaRPr lang="zh-CN" altLang="en-US" sz="17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45"/>
          <p:cNvSpPr txBox="1"/>
          <p:nvPr/>
        </p:nvSpPr>
        <p:spPr>
          <a:xfrm>
            <a:off x="5436096" y="6165304"/>
            <a:ext cx="3707904" cy="408046"/>
          </a:xfrm>
          <a:prstGeom prst="rect">
            <a:avLst/>
          </a:prstGeom>
          <a:noFill/>
        </p:spPr>
        <p:txBody>
          <a:bodyPr wrap="square" lIns="38341" tIns="19170" rIns="38341" bIns="19170" rtlCol="0">
            <a:spAutoFit/>
          </a:bodyPr>
          <a:lstStyle/>
          <a:p>
            <a:r>
              <a:rPr lang="zh-CN" altLang="en-US" sz="2400" b="1" dirty="0" smtClean="0">
                <a:solidFill>
                  <a:srgbClr val="FF0000"/>
                </a:solidFill>
              </a:rPr>
              <a:t>传统的</a:t>
            </a:r>
            <a:r>
              <a:rPr lang="en-US" altLang="zh-CN" sz="2400" b="1" dirty="0" smtClean="0">
                <a:solidFill>
                  <a:srgbClr val="FF0000"/>
                </a:solidFill>
              </a:rPr>
              <a:t>SVN</a:t>
            </a:r>
            <a:r>
              <a:rPr lang="zh-CN" altLang="en-US" sz="2400" b="1" dirty="0" smtClean="0">
                <a:solidFill>
                  <a:srgbClr val="FF0000"/>
                </a:solidFill>
              </a:rPr>
              <a:t>好像也能满足</a:t>
            </a:r>
            <a:r>
              <a:rPr lang="en-US" altLang="zh-CN" sz="2400" b="1" dirty="0" smtClean="0">
                <a:solidFill>
                  <a:srgbClr val="FF0000"/>
                </a:solidFill>
              </a:rPr>
              <a:t>!</a:t>
            </a:r>
            <a:endParaRPr lang="zh-CN" altLang="en-US" sz="2400" b="1" dirty="0">
              <a:solidFill>
                <a:srgbClr val="FF0000"/>
              </a:solidFill>
            </a:endParaRPr>
          </a:p>
        </p:txBody>
      </p:sp>
    </p:spTree>
    <p:extLst>
      <p:ext uri="{BB962C8B-B14F-4D97-AF65-F5344CB8AC3E}">
        <p14:creationId xmlns:p14="http://schemas.microsoft.com/office/powerpoint/2010/main" val="316872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2000" fill="hold"/>
                                        <p:tgtEl>
                                          <p:spTgt spid="46"/>
                                        </p:tgtEl>
                                        <p:attrNameLst>
                                          <p:attrName>ppt_x</p:attrName>
                                        </p:attrNameLst>
                                      </p:cBhvr>
                                      <p:tavLst>
                                        <p:tav tm="0">
                                          <p:val>
                                            <p:strVal val="0-#ppt_w/2"/>
                                          </p:val>
                                        </p:tav>
                                        <p:tav tm="100000">
                                          <p:val>
                                            <p:strVal val="#ppt_x"/>
                                          </p:val>
                                        </p:tav>
                                      </p:tavLst>
                                    </p:anim>
                                    <p:anim calcmode="lin" valueType="num">
                                      <p:cBhvr additive="base">
                                        <p:cTn id="8" dur="2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323528" y="1052736"/>
            <a:ext cx="6552728" cy="400110"/>
          </a:xfrm>
          <a:prstGeom prst="rect">
            <a:avLst/>
          </a:prstGeom>
          <a:noFill/>
        </p:spPr>
        <p:txBody>
          <a:bodyPr wrap="square" lIns="91439" tIns="45720" rIns="91439" bIns="45720" rtlCol="0">
            <a:spAutoFit/>
          </a:bodyPr>
          <a:lstStyle/>
          <a:p>
            <a:r>
              <a:rPr lang="en-US" altLang="zh-CN"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Commit……</a:t>
            </a:r>
            <a:endParaRPr lang="zh-CN" altLang="en-US" sz="2000" b="1" dirty="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251520" y="1484784"/>
            <a:ext cx="3672408" cy="4848884"/>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4427984" y="1412776"/>
            <a:ext cx="4716016" cy="4972050"/>
          </a:xfrm>
          <a:prstGeom prst="rect">
            <a:avLst/>
          </a:prstGeom>
          <a:noFill/>
          <a:ln w="9525">
            <a:noFill/>
            <a:miter lim="800000"/>
            <a:headEnd/>
            <a:tailEnd/>
          </a:ln>
        </p:spPr>
      </p:pic>
    </p:spTree>
    <p:extLst>
      <p:ext uri="{BB962C8B-B14F-4D97-AF65-F5344CB8AC3E}">
        <p14:creationId xmlns:p14="http://schemas.microsoft.com/office/powerpoint/2010/main" val="41914712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323528" y="1052736"/>
            <a:ext cx="6552728" cy="400110"/>
          </a:xfrm>
          <a:prstGeom prst="rect">
            <a:avLst/>
          </a:prstGeom>
          <a:noFill/>
        </p:spPr>
        <p:txBody>
          <a:bodyPr wrap="square" lIns="91439" tIns="45720" rIns="91439" bIns="45720" rtlCol="0">
            <a:spAutoFit/>
          </a:bodyPr>
          <a:lstStyle/>
          <a:p>
            <a:r>
              <a:rPr lang="zh-CN" altLang="en-US"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分支删除</a:t>
            </a:r>
            <a:r>
              <a:rPr lang="en-US" altLang="zh-CN" sz="2000" b="1" dirty="0" smtClean="0">
                <a:solidFill>
                  <a:srgbClr val="0070C0"/>
                </a:solidFill>
                <a:latin typeface="Arial Unicode MS" pitchFamily="34" charset="-122"/>
                <a:ea typeface="Arial Unicode MS" pitchFamily="34" charset="-122"/>
                <a:cs typeface="Arial Unicode MS" pitchFamily="34" charset="-122"/>
                <a:sym typeface="Arial" panose="020B0604020202020204" pitchFamily="34" charset="0"/>
              </a:rPr>
              <a:t>……</a:t>
            </a:r>
            <a:endParaRPr lang="zh-CN" altLang="en-US" sz="2000" b="1" dirty="0">
              <a:solidFill>
                <a:srgbClr val="0070C0"/>
              </a:solidFill>
              <a:latin typeface="Arial Unicode MS" pitchFamily="34" charset="-122"/>
              <a:ea typeface="Arial Unicode MS" pitchFamily="34" charset="-122"/>
              <a:cs typeface="Arial Unicode MS" pitchFamily="34" charset="-122"/>
              <a:sym typeface="Arial" panose="020B0604020202020204"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0" y="2204864"/>
            <a:ext cx="2276475" cy="3286125"/>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555776" y="1628800"/>
            <a:ext cx="6408712" cy="4543425"/>
          </a:xfrm>
          <a:prstGeom prst="rect">
            <a:avLst/>
          </a:prstGeom>
          <a:noFill/>
          <a:ln w="9525">
            <a:noFill/>
            <a:miter lim="800000"/>
            <a:headEnd/>
            <a:tailEnd/>
          </a:ln>
        </p:spPr>
      </p:pic>
    </p:spTree>
    <p:extLst>
      <p:ext uri="{BB962C8B-B14F-4D97-AF65-F5344CB8AC3E}">
        <p14:creationId xmlns:p14="http://schemas.microsoft.com/office/powerpoint/2010/main" val="41914712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1772816"/>
            <a:ext cx="8496944" cy="4093428"/>
          </a:xfrm>
          <a:prstGeom prst="rect">
            <a:avLst/>
          </a:prstGeom>
          <a:noFill/>
        </p:spPr>
        <p:txBody>
          <a:bodyPr wrap="square" rtlCol="0">
            <a:spAutoFit/>
          </a:bodyPr>
          <a:lstStyle/>
          <a:p>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两种情况：</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本地新建一个</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项目，远程同名新建空项目，同步上传到远程；</a:t>
            </a: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B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远程库上已经有一个</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项目，从远程</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14"/>
          <p:cNvSpPr txBox="1"/>
          <p:nvPr/>
        </p:nvSpPr>
        <p:spPr>
          <a:xfrm>
            <a:off x="467544" y="980728"/>
            <a:ext cx="7992888"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与远程库</a:t>
            </a:r>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的交互</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72816"/>
            <a:ext cx="8820472" cy="400110"/>
          </a:xfrm>
          <a:prstGeom prst="rect">
            <a:avLst/>
          </a:prstGeom>
          <a:noFill/>
        </p:spPr>
        <p:txBody>
          <a:bodyPr wrap="square" rtlCol="0">
            <a:spAutoFit/>
          </a:bodyPr>
          <a:lstStyle/>
          <a:p>
            <a:pPr marL="457200" indent="-457200">
              <a:buAutoNum type="arabicPlain"/>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本地已有一个新建好的</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项目，远程同名新建空项目，同步上传到远程；</a:t>
            </a:r>
          </a:p>
        </p:txBody>
      </p:sp>
      <p:sp>
        <p:nvSpPr>
          <p:cNvPr id="3" name="文本框 14"/>
          <p:cNvSpPr txBox="1"/>
          <p:nvPr/>
        </p:nvSpPr>
        <p:spPr>
          <a:xfrm>
            <a:off x="467544" y="980728"/>
            <a:ext cx="7992888"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与远程库</a:t>
            </a:r>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的交互</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0" y="2636912"/>
            <a:ext cx="8820472" cy="400110"/>
          </a:xfrm>
          <a:prstGeom prst="rect">
            <a:avLst/>
          </a:prstGeom>
          <a:noFill/>
        </p:spPr>
        <p:txBody>
          <a:bodyPr wrap="square" rtlCol="0">
            <a:spAutoFit/>
          </a:bodyPr>
          <a:lstStyle/>
          <a:p>
            <a:pPr marL="457200" indent="-457200"/>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上新建</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0423</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这个新</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空项目</a:t>
            </a:r>
          </a:p>
        </p:txBody>
      </p:sp>
      <p:pic>
        <p:nvPicPr>
          <p:cNvPr id="2050" name="Picture 2"/>
          <p:cNvPicPr>
            <a:picLocks noChangeAspect="1" noChangeArrowheads="1"/>
          </p:cNvPicPr>
          <p:nvPr/>
        </p:nvPicPr>
        <p:blipFill>
          <a:blip r:embed="rId2" cstate="print"/>
          <a:srcRect/>
          <a:stretch>
            <a:fillRect/>
          </a:stretch>
        </p:blipFill>
        <p:spPr bwMode="auto">
          <a:xfrm>
            <a:off x="539552" y="3645024"/>
            <a:ext cx="7570787" cy="2028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p:cNvSpPr txBox="1"/>
          <p:nvPr/>
        </p:nvSpPr>
        <p:spPr>
          <a:xfrm>
            <a:off x="467544" y="980728"/>
            <a:ext cx="7992888"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与远程库</a:t>
            </a:r>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的交互</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0" y="1700808"/>
            <a:ext cx="8820472" cy="400110"/>
          </a:xfrm>
          <a:prstGeom prst="rect">
            <a:avLst/>
          </a:prstGeom>
          <a:noFill/>
        </p:spPr>
        <p:txBody>
          <a:bodyPr wrap="square" rtlCol="0">
            <a:spAutoFit/>
          </a:bodyPr>
          <a:lstStyle/>
          <a:p>
            <a:pPr marL="457200" indent="-457200"/>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右键选择</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Push……</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7" name="Picture 3"/>
          <p:cNvPicPr>
            <a:picLocks noChangeAspect="1" noChangeArrowheads="1"/>
          </p:cNvPicPr>
          <p:nvPr/>
        </p:nvPicPr>
        <p:blipFill>
          <a:blip r:embed="rId2" cstate="print"/>
          <a:srcRect/>
          <a:stretch>
            <a:fillRect/>
          </a:stretch>
        </p:blipFill>
        <p:spPr bwMode="auto">
          <a:xfrm>
            <a:off x="755576" y="2420888"/>
            <a:ext cx="7488832" cy="399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p:cNvSpPr txBox="1"/>
          <p:nvPr/>
        </p:nvSpPr>
        <p:spPr>
          <a:xfrm>
            <a:off x="467544" y="980728"/>
            <a:ext cx="7992888"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与远程库</a:t>
            </a:r>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的交互</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0" y="1700808"/>
            <a:ext cx="8820472" cy="400110"/>
          </a:xfrm>
          <a:prstGeom prst="rect">
            <a:avLst/>
          </a:prstGeom>
          <a:noFill/>
        </p:spPr>
        <p:txBody>
          <a:bodyPr wrap="square" rtlCol="0">
            <a:spAutoFit/>
          </a:bodyPr>
          <a:lstStyle/>
          <a:p>
            <a:pPr marL="457200" indent="-457200"/>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4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push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提交</a:t>
            </a:r>
          </a:p>
        </p:txBody>
      </p:sp>
      <p:pic>
        <p:nvPicPr>
          <p:cNvPr id="3074" name="Picture 2"/>
          <p:cNvPicPr>
            <a:picLocks noChangeAspect="1" noChangeArrowheads="1"/>
          </p:cNvPicPr>
          <p:nvPr/>
        </p:nvPicPr>
        <p:blipFill>
          <a:blip r:embed="rId2" cstate="print"/>
          <a:srcRect/>
          <a:stretch>
            <a:fillRect/>
          </a:stretch>
        </p:blipFill>
        <p:spPr bwMode="auto">
          <a:xfrm>
            <a:off x="179512" y="2132856"/>
            <a:ext cx="4536504" cy="443711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039544" y="2636912"/>
            <a:ext cx="4104456" cy="3705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p:cNvSpPr txBox="1"/>
          <p:nvPr/>
        </p:nvSpPr>
        <p:spPr>
          <a:xfrm>
            <a:off x="467544" y="980728"/>
            <a:ext cx="7992888"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与远程库</a:t>
            </a:r>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的交互</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0" y="1700808"/>
            <a:ext cx="8820472" cy="400110"/>
          </a:xfrm>
          <a:prstGeom prst="rect">
            <a:avLst/>
          </a:prstGeom>
          <a:noFill/>
        </p:spPr>
        <p:txBody>
          <a:bodyPr wrap="square" rtlCol="0">
            <a:spAutoFit/>
          </a:bodyPr>
          <a:lstStyle/>
          <a:p>
            <a:pPr marL="457200" indent="-457200"/>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实现了本地推送到远程，</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上有内容了</a:t>
            </a:r>
          </a:p>
        </p:txBody>
      </p:sp>
      <p:pic>
        <p:nvPicPr>
          <p:cNvPr id="4098" name="Picture 2"/>
          <p:cNvPicPr>
            <a:picLocks noChangeAspect="1" noChangeArrowheads="1"/>
          </p:cNvPicPr>
          <p:nvPr/>
        </p:nvPicPr>
        <p:blipFill>
          <a:blip r:embed="rId2" cstate="print"/>
          <a:srcRect/>
          <a:stretch>
            <a:fillRect/>
          </a:stretch>
        </p:blipFill>
        <p:spPr bwMode="auto">
          <a:xfrm>
            <a:off x="467544" y="2420888"/>
            <a:ext cx="8064896" cy="38846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p:cNvSpPr txBox="1"/>
          <p:nvPr/>
        </p:nvSpPr>
        <p:spPr>
          <a:xfrm>
            <a:off x="467544" y="980728"/>
            <a:ext cx="7992888"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与远程库</a:t>
            </a:r>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的交互</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0" y="1700808"/>
            <a:ext cx="8820472" cy="400110"/>
          </a:xfrm>
          <a:prstGeom prst="rect">
            <a:avLst/>
          </a:prstGeom>
          <a:noFill/>
        </p:spPr>
        <p:txBody>
          <a:bodyPr wrap="square" rtlCol="0">
            <a:spAutoFit/>
          </a:bodyPr>
          <a:lstStyle/>
          <a:p>
            <a:pPr marL="457200" indent="-457200"/>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6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基本操作演示</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1772816"/>
            <a:ext cx="8496944" cy="400110"/>
          </a:xfrm>
          <a:prstGeom prst="rect">
            <a:avLst/>
          </a:prstGeom>
          <a:noFill/>
        </p:spPr>
        <p:txBody>
          <a:bodyPr wrap="square"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B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远程库上已经有一个</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项目，从远程到本地；</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14"/>
          <p:cNvSpPr txBox="1"/>
          <p:nvPr/>
        </p:nvSpPr>
        <p:spPr>
          <a:xfrm>
            <a:off x="467544" y="980728"/>
            <a:ext cx="7992888"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与远程库</a:t>
            </a:r>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的交互</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323528" y="3068960"/>
            <a:ext cx="8457247" cy="2808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p:cNvSpPr txBox="1"/>
          <p:nvPr/>
        </p:nvSpPr>
        <p:spPr>
          <a:xfrm>
            <a:off x="467544" y="980728"/>
            <a:ext cx="7992888"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与远程库</a:t>
            </a:r>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的交互</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251520" y="1772816"/>
            <a:ext cx="3600400" cy="4791583"/>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4067944" y="2060848"/>
            <a:ext cx="5076056" cy="44644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31801" y="4142293"/>
            <a:ext cx="8280400" cy="2327803"/>
          </a:xfrm>
          <a:prstGeom prst="rect">
            <a:avLst/>
          </a:prstGeom>
          <a:noFill/>
        </p:spPr>
        <p:txBody>
          <a:bodyPr wrap="square" lIns="38341" tIns="19170" rIns="38341" bIns="19170" rtlCol="0">
            <a:spAutoFit/>
          </a:bodyPr>
          <a:lstStyle/>
          <a:p>
            <a:pPr>
              <a:lnSpc>
                <a:spcPct val="125000"/>
              </a:lnSpc>
            </a:pPr>
            <a:r>
              <a:rPr lang="zh-CN" altLang="en-US" sz="1700" dirty="0" smtClean="0">
                <a:solidFill>
                  <a:srgbClr val="C00000"/>
                </a:solidFill>
                <a:latin typeface="微软雅黑" panose="020B0503020204020204" pitchFamily="34" charset="-122"/>
                <a:ea typeface="微软雅黑" panose="020B0503020204020204" pitchFamily="34" charset="-122"/>
              </a:rPr>
              <a:t>优点：</a:t>
            </a:r>
            <a:endParaRPr lang="zh-CN" altLang="en-US" sz="1700" dirty="0">
              <a:solidFill>
                <a:srgbClr val="C00000"/>
              </a:solidFill>
              <a:latin typeface="微软雅黑" panose="020B0503020204020204" pitchFamily="34" charset="-122"/>
              <a:ea typeface="微软雅黑" panose="020B0503020204020204" pitchFamily="34" charset="-122"/>
            </a:endParaRPr>
          </a:p>
          <a:p>
            <a:pPr>
              <a:lnSpc>
                <a:spcPct val="125000"/>
              </a:lnSpc>
            </a:pPr>
            <a:r>
              <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rPr>
              <a:t>SVN</a:t>
            </a:r>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是集中式版本控制系统，版本库是集中放在中央服务器的，而干活的时候，用的都是自己的电脑，所以首先要从中央服务器哪里得到最新的版本，然后干活，干完后，需要把自己做完的活推送到中央服务器</a:t>
            </a:r>
            <a:endParaRPr lang="zh-CN" altLang="en-US" sz="17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25000"/>
              </a:lnSpc>
            </a:pPr>
            <a:r>
              <a:rPr lang="zh-CN" altLang="en-US" sz="1700" dirty="0" smtClean="0">
                <a:solidFill>
                  <a:srgbClr val="C00000"/>
                </a:solidFill>
                <a:latin typeface="微软雅黑" panose="020B0503020204020204" pitchFamily="34" charset="-122"/>
                <a:ea typeface="微软雅黑" panose="020B0503020204020204" pitchFamily="34" charset="-122"/>
              </a:rPr>
              <a:t>缺点：</a:t>
            </a:r>
            <a:endParaRPr lang="en-US" altLang="zh-CN" sz="1700" dirty="0" smtClean="0">
              <a:solidFill>
                <a:srgbClr val="C00000"/>
              </a:solidFill>
              <a:latin typeface="微软雅黑" panose="020B0503020204020204" pitchFamily="34" charset="-122"/>
              <a:ea typeface="微软雅黑" panose="020B0503020204020204" pitchFamily="34" charset="-122"/>
            </a:endParaRPr>
          </a:p>
          <a:p>
            <a:pPr>
              <a:lnSpc>
                <a:spcPct val="125000"/>
              </a:lnSpc>
            </a:pPr>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必须联网才能工作，如果在局域网还可以，带宽够大，速度够快，如果在互联网下，如果网速慢的话，就纳闷了</a:t>
            </a:r>
            <a:endPar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3054597" y="1052736"/>
            <a:ext cx="221259"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218" name="Picture 2" descr="central-repo"/>
          <p:cNvPicPr>
            <a:picLocks noChangeAspect="1" noChangeArrowheads="1"/>
          </p:cNvPicPr>
          <p:nvPr/>
        </p:nvPicPr>
        <p:blipFill>
          <a:blip r:embed="rId2" cstate="print"/>
          <a:srcRect/>
          <a:stretch>
            <a:fillRect/>
          </a:stretch>
        </p:blipFill>
        <p:spPr bwMode="auto">
          <a:xfrm>
            <a:off x="2371582" y="957910"/>
            <a:ext cx="3697528" cy="3586093"/>
          </a:xfrm>
          <a:prstGeom prst="rect">
            <a:avLst/>
          </a:prstGeom>
          <a:noFill/>
        </p:spPr>
      </p:pic>
      <p:sp>
        <p:nvSpPr>
          <p:cNvPr id="21" name="TextBox 20"/>
          <p:cNvSpPr txBox="1"/>
          <p:nvPr/>
        </p:nvSpPr>
        <p:spPr>
          <a:xfrm>
            <a:off x="7199029" y="1771562"/>
            <a:ext cx="1481914" cy="423435"/>
          </a:xfrm>
          <a:prstGeom prst="rect">
            <a:avLst/>
          </a:prstGeom>
          <a:noFill/>
        </p:spPr>
        <p:txBody>
          <a:bodyPr wrap="square" lIns="38341" tIns="19170" rIns="38341" bIns="19170" rtlCol="0">
            <a:spAutoFit/>
          </a:bodyPr>
          <a:lstStyle/>
          <a:p>
            <a:r>
              <a:rPr lang="zh-CN" altLang="en-US" sz="2500" b="1" dirty="0" smtClean="0"/>
              <a:t>集中式</a:t>
            </a:r>
            <a:endParaRPr lang="zh-CN" altLang="en-US" sz="2500" b="1" dirty="0"/>
          </a:p>
        </p:txBody>
      </p:sp>
      <p:sp>
        <p:nvSpPr>
          <p:cNvPr id="22" name="左箭头 21"/>
          <p:cNvSpPr/>
          <p:nvPr/>
        </p:nvSpPr>
        <p:spPr bwMode="auto">
          <a:xfrm>
            <a:off x="5784475" y="1861968"/>
            <a:ext cx="1324741" cy="301352"/>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341" tIns="19170" rIns="38341" bIns="19170" numCol="1" rtlCol="0" anchor="t" anchorCtr="0" compatLnSpc="1">
            <a:prstTxWarp prst="textNoShape">
              <a:avLst/>
            </a:prstTxWarp>
          </a:bodyPr>
          <a:lstStyle/>
          <a:p>
            <a:pPr defTabSz="383408" fontAlgn="base">
              <a:spcBef>
                <a:spcPct val="0"/>
              </a:spcBef>
              <a:spcAft>
                <a:spcPct val="0"/>
              </a:spcAft>
            </a:pPr>
            <a:endParaRPr lang="zh-CN" altLang="en-US" sz="800" dirty="0" smtClean="0">
              <a:latin typeface="Arial" pitchFamily="34" charset="0"/>
              <a:ea typeface="宋体" pitchFamily="2" charset="-122"/>
            </a:endParaRPr>
          </a:p>
        </p:txBody>
      </p:sp>
      <p:grpSp>
        <p:nvGrpSpPr>
          <p:cNvPr id="11" name="组合 28"/>
          <p:cNvGrpSpPr/>
          <p:nvPr/>
        </p:nvGrpSpPr>
        <p:grpSpPr>
          <a:xfrm>
            <a:off x="323528" y="980728"/>
            <a:ext cx="1692275" cy="529772"/>
            <a:chOff x="0" y="284389"/>
            <a:chExt cx="1692275" cy="529772"/>
          </a:xfrm>
        </p:grpSpPr>
        <p:sp>
          <p:nvSpPr>
            <p:cNvPr id="12" name="矩形 11"/>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对比</a:t>
              </a:r>
              <a:r>
                <a:rPr lang="en-US" altLang="zh-CN"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12"/>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6631125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p:cNvSpPr txBox="1"/>
          <p:nvPr/>
        </p:nvSpPr>
        <p:spPr>
          <a:xfrm>
            <a:off x="467544" y="980728"/>
            <a:ext cx="7992888" cy="646331"/>
          </a:xfrm>
          <a:prstGeom prst="rect">
            <a:avLst/>
          </a:prstGeom>
          <a:noFill/>
        </p:spPr>
        <p:txBody>
          <a:bodyPr wrap="square" lIns="91439" tIns="45720" rIns="91439" bIns="45720" rtlCol="0">
            <a:spAutoFit/>
          </a:bodyPr>
          <a:lstStyle/>
          <a:p>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TortoiseGit</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与远程库</a:t>
            </a:r>
            <a:r>
              <a:rPr lang="en-US" altLang="zh-CN" sz="3600" b="1" dirty="0" err="1" smtClean="0">
                <a:solidFill>
                  <a:srgbClr val="00B05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3600" b="1" dirty="0" smtClean="0">
                <a:solidFill>
                  <a:srgbClr val="00B050"/>
                </a:solidFill>
                <a:latin typeface="Arial" panose="020B0604020202020204" pitchFamily="34" charset="0"/>
                <a:ea typeface="微软雅黑" panose="020B0503020204020204" pitchFamily="34" charset="-122"/>
                <a:sym typeface="Arial" panose="020B0604020202020204" pitchFamily="34" charset="0"/>
              </a:rPr>
              <a:t>的交互</a:t>
            </a:r>
            <a:endParaRPr lang="zh-CN" altLang="en-US" sz="3600" b="1" dirty="0">
              <a:solidFill>
                <a:srgbClr val="00B05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395536" y="1556792"/>
            <a:ext cx="8388424" cy="47125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p:cNvSpPr txBox="1"/>
          <p:nvPr/>
        </p:nvSpPr>
        <p:spPr>
          <a:xfrm>
            <a:off x="827584" y="2204864"/>
            <a:ext cx="5680826" cy="1938992"/>
          </a:xfrm>
          <a:prstGeom prst="rect">
            <a:avLst/>
          </a:prstGeom>
          <a:noFill/>
        </p:spPr>
        <p:txBody>
          <a:bodyPr wrap="square" lIns="91439" tIns="45720" rIns="91439" bIns="45720"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操作</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5.1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安装</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5.2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配置</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5.3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与远程库的操作交互</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p:cNvSpPr txBox="1"/>
          <p:nvPr/>
        </p:nvSpPr>
        <p:spPr>
          <a:xfrm>
            <a:off x="827584" y="2204864"/>
            <a:ext cx="5680826" cy="1015663"/>
          </a:xfrm>
          <a:prstGeom prst="rect">
            <a:avLst/>
          </a:prstGeom>
          <a:noFill/>
        </p:spPr>
        <p:txBody>
          <a:bodyPr wrap="square" lIns="91439" tIns="45720" rIns="91439" bIns="45720"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操作</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5.1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安装</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395536" y="1772816"/>
            <a:ext cx="8280920" cy="4664126"/>
          </a:xfrm>
          <a:prstGeom prst="rect">
            <a:avLst/>
          </a:prstGeom>
          <a:noFill/>
          <a:ln w="9525">
            <a:noFill/>
            <a:miter lim="800000"/>
            <a:headEnd/>
            <a:tailEnd/>
          </a:ln>
        </p:spPr>
      </p:pic>
      <p:sp>
        <p:nvSpPr>
          <p:cNvPr id="3" name="TextBox 2"/>
          <p:cNvSpPr txBox="1"/>
          <p:nvPr/>
        </p:nvSpPr>
        <p:spPr>
          <a:xfrm>
            <a:off x="323528" y="1052736"/>
            <a:ext cx="8568952"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现在的</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下载后一般都提供</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插件了，</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92696"/>
            <a:ext cx="8820472" cy="1477328"/>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如果没有，菜单栏</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Help -&gt; Install New Software...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，在</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Work with</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中输入</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http://download.eclipse.org/egit/updates</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，勾选</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Team</a:t>
            </a:r>
          </a:p>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Provider</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和</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JGit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，点击</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Next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，进入安装，重启</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，安装完成。</a:t>
            </a:r>
          </a:p>
        </p:txBody>
      </p:sp>
      <p:pic>
        <p:nvPicPr>
          <p:cNvPr id="9218" name="Picture 2"/>
          <p:cNvPicPr>
            <a:picLocks noChangeAspect="1" noChangeArrowheads="1"/>
          </p:cNvPicPr>
          <p:nvPr/>
        </p:nvPicPr>
        <p:blipFill>
          <a:blip r:embed="rId2" cstate="print"/>
          <a:srcRect/>
          <a:stretch>
            <a:fillRect/>
          </a:stretch>
        </p:blipFill>
        <p:spPr bwMode="auto">
          <a:xfrm>
            <a:off x="0" y="2276872"/>
            <a:ext cx="9144000" cy="45811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p:cNvSpPr txBox="1"/>
          <p:nvPr/>
        </p:nvSpPr>
        <p:spPr>
          <a:xfrm>
            <a:off x="827584" y="2204864"/>
            <a:ext cx="5680826" cy="1015663"/>
          </a:xfrm>
          <a:prstGeom prst="rect">
            <a:avLst/>
          </a:prstGeom>
          <a:noFill/>
        </p:spPr>
        <p:txBody>
          <a:bodyPr wrap="square" lIns="91439" tIns="45720" rIns="91439" bIns="45720"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操作</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配置</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配置用户名、</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email</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TextBox 2"/>
          <p:cNvSpPr txBox="1"/>
          <p:nvPr/>
        </p:nvSpPr>
        <p:spPr>
          <a:xfrm>
            <a:off x="179512" y="1556792"/>
            <a:ext cx="8964488" cy="499111"/>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Windws</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……Preferences…..Team……</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……Configuration</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323528" y="2276872"/>
            <a:ext cx="7956376" cy="41276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检查</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SSH key</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395536" y="1484784"/>
            <a:ext cx="8280920" cy="5100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新建一个</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web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项目，此时它只是一个普通的</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javaWeb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项目，未纳入</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管理</a:t>
            </a:r>
          </a:p>
        </p:txBody>
      </p:sp>
      <p:pic>
        <p:nvPicPr>
          <p:cNvPr id="11266" name="Picture 2"/>
          <p:cNvPicPr>
            <a:picLocks noChangeAspect="1" noChangeArrowheads="1"/>
          </p:cNvPicPr>
          <p:nvPr/>
        </p:nvPicPr>
        <p:blipFill>
          <a:blip r:embed="rId2" cstate="print"/>
          <a:srcRect/>
          <a:stretch>
            <a:fillRect/>
          </a:stretch>
        </p:blipFill>
        <p:spPr bwMode="auto">
          <a:xfrm>
            <a:off x="251520" y="1556791"/>
            <a:ext cx="2808312" cy="2296299"/>
          </a:xfrm>
          <a:prstGeom prst="rect">
            <a:avLst/>
          </a:prstGeom>
          <a:noFill/>
          <a:ln w="9525">
            <a:noFill/>
            <a:miter lim="800000"/>
            <a:headEnd/>
            <a:tailEnd/>
          </a:ln>
        </p:spPr>
      </p:pic>
      <p:sp>
        <p:nvSpPr>
          <p:cNvPr id="6" name="TextBox 5"/>
          <p:cNvSpPr txBox="1"/>
          <p:nvPr/>
        </p:nvSpPr>
        <p:spPr>
          <a:xfrm>
            <a:off x="179512" y="4005064"/>
            <a:ext cx="3600400" cy="1938992"/>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变为</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管理的项目</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marL="457200" indent="-457200">
              <a:lnSpc>
                <a:spcPct val="150000"/>
              </a:lnSpc>
              <a:buAutoNum type="arabicPlain"/>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选中工程鼠标右键</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marL="457200" indent="-457200">
              <a:lnSpc>
                <a:spcPct val="150000"/>
              </a:lnSpc>
              <a:buAutoNum type="arabicPlain"/>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Team</a:t>
            </a:r>
          </a:p>
          <a:p>
            <a:pPr marL="457200" indent="-457200">
              <a:lnSpc>
                <a:spcPct val="150000"/>
              </a:lnSpc>
              <a:buAutoNum type="arabicPlain"/>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Share Project……</a:t>
            </a:r>
          </a:p>
        </p:txBody>
      </p:sp>
      <p:pic>
        <p:nvPicPr>
          <p:cNvPr id="11267" name="Picture 3"/>
          <p:cNvPicPr>
            <a:picLocks noChangeAspect="1" noChangeArrowheads="1"/>
          </p:cNvPicPr>
          <p:nvPr/>
        </p:nvPicPr>
        <p:blipFill>
          <a:blip r:embed="rId3" cstate="print"/>
          <a:srcRect/>
          <a:stretch>
            <a:fillRect/>
          </a:stretch>
        </p:blipFill>
        <p:spPr bwMode="auto">
          <a:xfrm>
            <a:off x="3952875" y="2276872"/>
            <a:ext cx="5191125" cy="4133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变为</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a:t>
            </a:r>
          </a:p>
        </p:txBody>
      </p:sp>
      <p:pic>
        <p:nvPicPr>
          <p:cNvPr id="12291" name="Picture 3"/>
          <p:cNvPicPr>
            <a:picLocks noChangeAspect="1" noChangeArrowheads="1"/>
          </p:cNvPicPr>
          <p:nvPr/>
        </p:nvPicPr>
        <p:blipFill>
          <a:blip r:embed="rId2" cstate="print"/>
          <a:srcRect/>
          <a:stretch>
            <a:fillRect/>
          </a:stretch>
        </p:blipFill>
        <p:spPr bwMode="auto">
          <a:xfrm>
            <a:off x="683568" y="1628800"/>
            <a:ext cx="7208837" cy="4629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305884" y="4754950"/>
            <a:ext cx="8280400" cy="1673777"/>
          </a:xfrm>
          <a:prstGeom prst="rect">
            <a:avLst/>
          </a:prstGeom>
          <a:noFill/>
        </p:spPr>
        <p:txBody>
          <a:bodyPr wrap="square" lIns="38341" tIns="19170" rIns="38341" bIns="19170" rtlCol="0">
            <a:spAutoFit/>
          </a:bodyPr>
          <a:lstStyle/>
          <a:p>
            <a:pPr>
              <a:lnSpc>
                <a:spcPct val="125000"/>
              </a:lnSpc>
            </a:pPr>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1700" dirty="0" err="1" smtClean="0">
                <a:solidFill>
                  <a:schemeClr val="tx1">
                    <a:lumMod val="95000"/>
                    <a:lumOff val="5000"/>
                  </a:schemeClr>
                </a:solidFill>
                <a:latin typeface="微软雅黑" panose="020B0503020204020204" pitchFamily="34" charset="-122"/>
                <a:ea typeface="微软雅黑" panose="020B0503020204020204" pitchFamily="34" charset="-122"/>
              </a:rPr>
              <a:t>Git</a:t>
            </a:r>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是分布式版本控制系统，那么它就没有中央服务器的，每个人的电脑就是一个完整的版本库，这样，工作的时候就不需要联网了，因为版本都是在自己的电脑上。既然每个人的电脑都有一个完整的版本库，那多个人如何协作呢？比如说自己在电脑上改了文件</a:t>
            </a:r>
            <a:r>
              <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，其他人也在电脑上改了文件</a:t>
            </a:r>
            <a:r>
              <a:rPr lang="en-US" altLang="zh-CN" sz="1700" dirty="0" smtClean="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1700" dirty="0" smtClean="0">
                <a:solidFill>
                  <a:schemeClr val="tx1">
                    <a:lumMod val="95000"/>
                    <a:lumOff val="5000"/>
                  </a:schemeClr>
                </a:solidFill>
                <a:latin typeface="微软雅黑" panose="020B0503020204020204" pitchFamily="34" charset="-122"/>
                <a:ea typeface="微软雅黑" panose="020B0503020204020204" pitchFamily="34" charset="-122"/>
              </a:rPr>
              <a:t>，这时，你们两之间只需把各自的修改推送给对方，就可以互相看到对方的修改了。</a:t>
            </a:r>
            <a:endParaRPr lang="zh-CN" altLang="en-US" sz="17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7378655" y="1771562"/>
            <a:ext cx="1481914" cy="423435"/>
          </a:xfrm>
          <a:prstGeom prst="rect">
            <a:avLst/>
          </a:prstGeom>
          <a:noFill/>
        </p:spPr>
        <p:txBody>
          <a:bodyPr wrap="square" lIns="38341" tIns="19170" rIns="38341" bIns="19170" rtlCol="0">
            <a:spAutoFit/>
          </a:bodyPr>
          <a:lstStyle/>
          <a:p>
            <a:r>
              <a:rPr lang="zh-CN" altLang="en-US" sz="2500" b="1" dirty="0" smtClean="0"/>
              <a:t>分布式</a:t>
            </a:r>
            <a:endParaRPr lang="zh-CN" altLang="en-US" sz="2500" b="1" dirty="0"/>
          </a:p>
        </p:txBody>
      </p:sp>
      <p:sp>
        <p:nvSpPr>
          <p:cNvPr id="22" name="左箭头 21"/>
          <p:cNvSpPr/>
          <p:nvPr/>
        </p:nvSpPr>
        <p:spPr bwMode="auto">
          <a:xfrm>
            <a:off x="5874288" y="1892103"/>
            <a:ext cx="1324741" cy="301352"/>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341" tIns="19170" rIns="38341" bIns="19170" numCol="1" rtlCol="0" anchor="t" anchorCtr="0" compatLnSpc="1">
            <a:prstTxWarp prst="textNoShape">
              <a:avLst/>
            </a:prstTxWarp>
          </a:bodyPr>
          <a:lstStyle/>
          <a:p>
            <a:pPr defTabSz="383408" fontAlgn="base">
              <a:spcBef>
                <a:spcPct val="0"/>
              </a:spcBef>
              <a:spcAft>
                <a:spcPct val="0"/>
              </a:spcAft>
            </a:pPr>
            <a:endParaRPr lang="zh-CN" altLang="en-US" sz="800" dirty="0" smtClean="0">
              <a:latin typeface="Arial" pitchFamily="34" charset="0"/>
              <a:ea typeface="宋体" pitchFamily="2" charset="-122"/>
            </a:endParaRPr>
          </a:p>
        </p:txBody>
      </p:sp>
      <p:pic>
        <p:nvPicPr>
          <p:cNvPr id="13" name="图片 12" descr="distributed-repo"/>
          <p:cNvPicPr/>
          <p:nvPr/>
        </p:nvPicPr>
        <p:blipFill>
          <a:blip r:embed="rId2" cstate="print"/>
          <a:srcRect/>
          <a:stretch>
            <a:fillRect/>
          </a:stretch>
        </p:blipFill>
        <p:spPr bwMode="auto">
          <a:xfrm>
            <a:off x="1877611" y="837370"/>
            <a:ext cx="3929318" cy="3435417"/>
          </a:xfrm>
          <a:prstGeom prst="rect">
            <a:avLst/>
          </a:prstGeom>
          <a:noFill/>
          <a:ln w="9525">
            <a:noFill/>
            <a:miter lim="800000"/>
            <a:headEnd/>
            <a:tailEnd/>
          </a:ln>
        </p:spPr>
      </p:pic>
      <p:grpSp>
        <p:nvGrpSpPr>
          <p:cNvPr id="10" name="组合 28"/>
          <p:cNvGrpSpPr/>
          <p:nvPr/>
        </p:nvGrpSpPr>
        <p:grpSpPr>
          <a:xfrm>
            <a:off x="323528" y="980728"/>
            <a:ext cx="1692275" cy="529772"/>
            <a:chOff x="0" y="284389"/>
            <a:chExt cx="1692275" cy="529772"/>
          </a:xfrm>
        </p:grpSpPr>
        <p:sp>
          <p:nvSpPr>
            <p:cNvPr id="11" name="矩形 10"/>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对比</a:t>
              </a:r>
              <a:r>
                <a:rPr lang="en-US" altLang="zh-CN"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6631125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变为</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项目后说明情况</a:t>
            </a:r>
          </a:p>
        </p:txBody>
      </p:sp>
      <p:pic>
        <p:nvPicPr>
          <p:cNvPr id="13314" name="Picture 2"/>
          <p:cNvPicPr>
            <a:picLocks noChangeAspect="1" noChangeArrowheads="1"/>
          </p:cNvPicPr>
          <p:nvPr/>
        </p:nvPicPr>
        <p:blipFill>
          <a:blip r:embed="rId2" cstate="print"/>
          <a:srcRect/>
          <a:stretch>
            <a:fillRect/>
          </a:stretch>
        </p:blipFill>
        <p:spPr bwMode="auto">
          <a:xfrm>
            <a:off x="395536" y="1988840"/>
            <a:ext cx="3456384" cy="3960440"/>
          </a:xfrm>
          <a:prstGeom prst="rect">
            <a:avLst/>
          </a:prstGeom>
          <a:noFill/>
          <a:ln w="9525">
            <a:noFill/>
            <a:miter lim="800000"/>
            <a:headEnd/>
            <a:tailEnd/>
          </a:ln>
        </p:spPr>
      </p:pic>
      <p:sp>
        <p:nvSpPr>
          <p:cNvPr id="6" name="TextBox 5"/>
          <p:cNvSpPr txBox="1"/>
          <p:nvPr/>
        </p:nvSpPr>
        <p:spPr>
          <a:xfrm>
            <a:off x="4067944" y="1484784"/>
            <a:ext cx="4464496" cy="1477328"/>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和</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CVS</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SVN</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不同，</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不会在每一个目录下建立版本控制文件夹，仅在根目录下建立仓库</a:t>
            </a:r>
          </a:p>
        </p:txBody>
      </p:sp>
      <p:sp>
        <p:nvSpPr>
          <p:cNvPr id="7" name="TextBox 6"/>
          <p:cNvSpPr txBox="1"/>
          <p:nvPr/>
        </p:nvSpPr>
        <p:spPr>
          <a:xfrm>
            <a:off x="4211960" y="3284984"/>
            <a:ext cx="4464496" cy="2400657"/>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 	eclipse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中的</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project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也建立</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版本控制，此时未创建分支，处于</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NO-HEAD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状态，文件夹中的符号”</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表示此文件夹处于</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untracked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状态，这样就成功创建</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仓库</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里面的项目提交到本地库</a:t>
            </a:r>
          </a:p>
        </p:txBody>
      </p:sp>
      <p:pic>
        <p:nvPicPr>
          <p:cNvPr id="14338" name="Picture 2"/>
          <p:cNvPicPr>
            <a:picLocks noChangeAspect="1" noChangeArrowheads="1"/>
          </p:cNvPicPr>
          <p:nvPr/>
        </p:nvPicPr>
        <p:blipFill>
          <a:blip r:embed="rId2" cstate="print"/>
          <a:srcRect/>
          <a:stretch>
            <a:fillRect/>
          </a:stretch>
        </p:blipFill>
        <p:spPr bwMode="auto">
          <a:xfrm>
            <a:off x="251520" y="1412776"/>
            <a:ext cx="8280920" cy="51194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里面的项目提交到本地库</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362" name="Picture 2"/>
          <p:cNvPicPr>
            <a:picLocks noChangeAspect="1" noChangeArrowheads="1"/>
          </p:cNvPicPr>
          <p:nvPr/>
        </p:nvPicPr>
        <p:blipFill>
          <a:blip r:embed="rId2" cstate="print"/>
          <a:srcRect/>
          <a:stretch>
            <a:fillRect/>
          </a:stretch>
        </p:blipFill>
        <p:spPr bwMode="auto">
          <a:xfrm>
            <a:off x="251520" y="1484784"/>
            <a:ext cx="8568952" cy="3909368"/>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323528" y="5661248"/>
            <a:ext cx="2980548" cy="939924"/>
          </a:xfrm>
          <a:prstGeom prst="rect">
            <a:avLst/>
          </a:prstGeom>
          <a:noFill/>
          <a:ln w="9525">
            <a:noFill/>
            <a:miter lim="800000"/>
            <a:headEnd/>
            <a:tailEnd/>
          </a:ln>
        </p:spPr>
      </p:pic>
      <p:sp>
        <p:nvSpPr>
          <p:cNvPr id="6" name="TextBox 5"/>
          <p:cNvSpPr txBox="1"/>
          <p:nvPr/>
        </p:nvSpPr>
        <p:spPr>
          <a:xfrm>
            <a:off x="3635896" y="5877272"/>
            <a:ext cx="5256584" cy="553998"/>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首次提交后，会自动生成</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分支</a:t>
            </a:r>
          </a:p>
        </p:txBody>
      </p:sp>
      <p:cxnSp>
        <p:nvCxnSpPr>
          <p:cNvPr id="8" name="直接箭头连接符 7"/>
          <p:cNvCxnSpPr/>
          <p:nvPr/>
        </p:nvCxnSpPr>
        <p:spPr>
          <a:xfrm rot="10800000">
            <a:off x="2051720" y="5805264"/>
            <a:ext cx="2088232"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新建文件、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Add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Commit……</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6"/>
          <p:cNvSpPr txBox="1"/>
          <p:nvPr/>
        </p:nvSpPr>
        <p:spPr>
          <a:xfrm>
            <a:off x="251520" y="1700808"/>
            <a:ext cx="3816424" cy="1938992"/>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新建一个文件，可以看到图标依然是问号，处于</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untracked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状态，即</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没有对此文件进行监控</a:t>
            </a:r>
          </a:p>
        </p:txBody>
      </p:sp>
      <p:pic>
        <p:nvPicPr>
          <p:cNvPr id="16386" name="Picture 2"/>
          <p:cNvPicPr>
            <a:picLocks noChangeAspect="1" noChangeArrowheads="1"/>
          </p:cNvPicPr>
          <p:nvPr/>
        </p:nvPicPr>
        <p:blipFill>
          <a:blip r:embed="rId2" cstate="print"/>
          <a:srcRect/>
          <a:stretch>
            <a:fillRect/>
          </a:stretch>
        </p:blipFill>
        <p:spPr bwMode="auto">
          <a:xfrm>
            <a:off x="4211960" y="1772816"/>
            <a:ext cx="3960440" cy="1656184"/>
          </a:xfrm>
          <a:prstGeom prst="rect">
            <a:avLst/>
          </a:prstGeom>
          <a:noFill/>
          <a:ln w="9525">
            <a:noFill/>
            <a:miter lim="800000"/>
            <a:headEnd/>
            <a:tailEnd/>
          </a:ln>
        </p:spPr>
      </p:pic>
      <p:sp>
        <p:nvSpPr>
          <p:cNvPr id="10" name="TextBox 9"/>
          <p:cNvSpPr txBox="1"/>
          <p:nvPr/>
        </p:nvSpPr>
        <p:spPr>
          <a:xfrm>
            <a:off x="251520" y="3717032"/>
            <a:ext cx="8712968" cy="1477328"/>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通过</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Team -&gt; Add to index</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可以将文件加入</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索引，进行版本监控</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可以看到图标显示也有了变化（</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中只要</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Commit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就可以默认将</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untracked</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的文件添加到索引再提交更新，不需要分开操作）</a:t>
            </a:r>
          </a:p>
        </p:txBody>
      </p:sp>
      <p:pic>
        <p:nvPicPr>
          <p:cNvPr id="16389" name="Picture 5"/>
          <p:cNvPicPr>
            <a:picLocks noChangeAspect="1" noChangeArrowheads="1"/>
          </p:cNvPicPr>
          <p:nvPr/>
        </p:nvPicPr>
        <p:blipFill>
          <a:blip r:embed="rId3" cstate="print"/>
          <a:srcRect/>
          <a:stretch>
            <a:fillRect/>
          </a:stretch>
        </p:blipFill>
        <p:spPr bwMode="auto">
          <a:xfrm>
            <a:off x="323528" y="5229200"/>
            <a:ext cx="4110512" cy="1340768"/>
          </a:xfrm>
          <a:prstGeom prst="rect">
            <a:avLst/>
          </a:prstGeom>
          <a:noFill/>
          <a:ln w="9525">
            <a:noFill/>
            <a:miter lim="800000"/>
            <a:headEnd/>
            <a:tailEnd/>
          </a:ln>
        </p:spPr>
      </p:pic>
      <p:sp>
        <p:nvSpPr>
          <p:cNvPr id="12" name="TextBox 11"/>
          <p:cNvSpPr txBox="1"/>
          <p:nvPr/>
        </p:nvSpPr>
        <p:spPr>
          <a:xfrm>
            <a:off x="5004048" y="5877272"/>
            <a:ext cx="3960440" cy="400110"/>
          </a:xfrm>
          <a:prstGeom prst="rect">
            <a:avLst/>
          </a:prstGeom>
          <a:noFill/>
        </p:spPr>
        <p:txBody>
          <a:bodyPr wrap="square"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 commit…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提交到本地库</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p:cNvSpPr txBox="1"/>
          <p:nvPr/>
        </p:nvSpPr>
        <p:spPr>
          <a:xfrm>
            <a:off x="827584" y="2204864"/>
            <a:ext cx="5680826" cy="1015663"/>
          </a:xfrm>
          <a:prstGeom prst="rect">
            <a:avLst/>
          </a:prstGeom>
          <a:noFill/>
        </p:spPr>
        <p:txBody>
          <a:bodyPr wrap="square" lIns="91439" tIns="45720" rIns="91439" bIns="45720"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操作</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5.3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与远程库的操作交互</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OK</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，推送到</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6"/>
          <p:cNvSpPr txBox="1"/>
          <p:nvPr/>
        </p:nvSpPr>
        <p:spPr>
          <a:xfrm>
            <a:off x="179512" y="1556792"/>
            <a:ext cx="8964488" cy="499111"/>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1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上新建一个同名的空仓库</a:t>
            </a:r>
          </a:p>
        </p:txBody>
      </p:sp>
      <p:pic>
        <p:nvPicPr>
          <p:cNvPr id="135171" name="Picture 3"/>
          <p:cNvPicPr>
            <a:picLocks noChangeAspect="1" noChangeArrowheads="1"/>
          </p:cNvPicPr>
          <p:nvPr/>
        </p:nvPicPr>
        <p:blipFill>
          <a:blip r:embed="rId2" cstate="print"/>
          <a:srcRect/>
          <a:stretch>
            <a:fillRect/>
          </a:stretch>
        </p:blipFill>
        <p:spPr bwMode="auto">
          <a:xfrm>
            <a:off x="251520" y="2132856"/>
            <a:ext cx="8568952" cy="18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OK</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，推送到</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35170" name="Picture 2" descr="http://dl.iteye.com/upload/attachment/0078/1282/f5389b68-9b47-396c-9e9f-782356943ddb.jpg"/>
          <p:cNvPicPr>
            <a:picLocks noChangeAspect="1" noChangeArrowheads="1"/>
          </p:cNvPicPr>
          <p:nvPr/>
        </p:nvPicPr>
        <p:blipFill>
          <a:blip r:embed="rId2" cstate="print"/>
          <a:srcRect/>
          <a:stretch>
            <a:fillRect/>
          </a:stretch>
        </p:blipFill>
        <p:spPr bwMode="auto">
          <a:xfrm>
            <a:off x="395536" y="2060848"/>
            <a:ext cx="7992888" cy="4419600"/>
          </a:xfrm>
          <a:prstGeom prst="rect">
            <a:avLst/>
          </a:prstGeom>
          <a:noFill/>
        </p:spPr>
      </p:pic>
      <p:sp>
        <p:nvSpPr>
          <p:cNvPr id="9" name="TextBox 8"/>
          <p:cNvSpPr txBox="1"/>
          <p:nvPr/>
        </p:nvSpPr>
        <p:spPr>
          <a:xfrm>
            <a:off x="179512" y="1484784"/>
            <a:ext cx="8964488" cy="496996"/>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本地可以</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Push</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Remote</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9512" y="908720"/>
            <a:ext cx="8964488" cy="499111"/>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本地可以</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Push</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Remote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里面的配置</a:t>
            </a:r>
          </a:p>
        </p:txBody>
      </p:sp>
      <p:pic>
        <p:nvPicPr>
          <p:cNvPr id="136194" name="Picture 2"/>
          <p:cNvPicPr>
            <a:picLocks noChangeAspect="1" noChangeArrowheads="1"/>
          </p:cNvPicPr>
          <p:nvPr/>
        </p:nvPicPr>
        <p:blipFill>
          <a:blip r:embed="rId2" cstate="print"/>
          <a:srcRect/>
          <a:stretch>
            <a:fillRect/>
          </a:stretch>
        </p:blipFill>
        <p:spPr bwMode="auto">
          <a:xfrm>
            <a:off x="0" y="1412776"/>
            <a:ext cx="9144000" cy="51845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9512" y="908720"/>
            <a:ext cx="8964488" cy="496996"/>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4 Push</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37218" name="Picture 2"/>
          <p:cNvPicPr>
            <a:picLocks noChangeAspect="1" noChangeArrowheads="1"/>
          </p:cNvPicPr>
          <p:nvPr/>
        </p:nvPicPr>
        <p:blipFill>
          <a:blip r:embed="rId2" cstate="print"/>
          <a:srcRect/>
          <a:stretch>
            <a:fillRect/>
          </a:stretch>
        </p:blipFill>
        <p:spPr bwMode="auto">
          <a:xfrm>
            <a:off x="395536" y="1628800"/>
            <a:ext cx="8280920" cy="49530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9512" y="908720"/>
            <a:ext cx="8964488" cy="553998"/>
          </a:xfrm>
          <a:prstGeom prst="rect">
            <a:avLst/>
          </a:prstGeom>
          <a:noFill/>
        </p:spPr>
        <p:txBody>
          <a:bodyPr wrap="square" rtlCol="0">
            <a:spAutoFit/>
          </a:bodyPr>
          <a:lstStyle/>
          <a:p>
            <a:pPr>
              <a:lnSpc>
                <a:spcPct val="150000"/>
              </a:lnSpc>
            </a:pP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5 OK, </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如果此步顺利，修改本地文件先</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push</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给远程</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试试再更新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pull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试试</a:t>
            </a:r>
          </a:p>
        </p:txBody>
      </p:sp>
      <p:pic>
        <p:nvPicPr>
          <p:cNvPr id="138242" name="Picture 2"/>
          <p:cNvPicPr>
            <a:picLocks noChangeAspect="1" noChangeArrowheads="1"/>
          </p:cNvPicPr>
          <p:nvPr/>
        </p:nvPicPr>
        <p:blipFill>
          <a:blip r:embed="rId2" cstate="print"/>
          <a:srcRect/>
          <a:stretch>
            <a:fillRect/>
          </a:stretch>
        </p:blipFill>
        <p:spPr bwMode="auto">
          <a:xfrm>
            <a:off x="251520" y="1412776"/>
            <a:ext cx="3888432" cy="5105523"/>
          </a:xfrm>
          <a:prstGeom prst="rect">
            <a:avLst/>
          </a:prstGeom>
          <a:noFill/>
          <a:ln w="9525">
            <a:noFill/>
            <a:miter lim="800000"/>
            <a:headEnd/>
            <a:tailEnd/>
          </a:ln>
        </p:spPr>
      </p:pic>
      <p:pic>
        <p:nvPicPr>
          <p:cNvPr id="138243" name="Picture 3"/>
          <p:cNvPicPr>
            <a:picLocks noChangeAspect="1" noChangeArrowheads="1"/>
          </p:cNvPicPr>
          <p:nvPr/>
        </p:nvPicPr>
        <p:blipFill>
          <a:blip r:embed="rId3" cstate="print"/>
          <a:srcRect/>
          <a:stretch>
            <a:fillRect/>
          </a:stretch>
        </p:blipFill>
        <p:spPr bwMode="auto">
          <a:xfrm>
            <a:off x="4355976" y="1412776"/>
            <a:ext cx="4788024" cy="51125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a:grpSpLocks noChangeAspect="1"/>
          </p:cNvGrpSpPr>
          <p:nvPr/>
        </p:nvGrpSpPr>
        <p:grpSpPr>
          <a:xfrm>
            <a:off x="423676" y="1892754"/>
            <a:ext cx="1944000" cy="1944000"/>
            <a:chOff x="456294" y="1959430"/>
            <a:chExt cx="2148114" cy="2148114"/>
          </a:xfrm>
        </p:grpSpPr>
        <p:sp>
          <p:nvSpPr>
            <p:cNvPr id="2" name="椭圆 1"/>
            <p:cNvSpPr/>
            <p:nvPr/>
          </p:nvSpPr>
          <p:spPr>
            <a:xfrm>
              <a:off x="45629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1" name="图片 2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grpSp>
        <p:nvGrpSpPr>
          <p:cNvPr id="5" name="组合 14"/>
          <p:cNvGrpSpPr>
            <a:grpSpLocks noChangeAspect="1"/>
          </p:cNvGrpSpPr>
          <p:nvPr/>
        </p:nvGrpSpPr>
        <p:grpSpPr>
          <a:xfrm>
            <a:off x="2541226" y="1892754"/>
            <a:ext cx="1944000" cy="1944000"/>
            <a:chOff x="2492224" y="1959430"/>
            <a:chExt cx="2148114" cy="2148114"/>
          </a:xfrm>
        </p:grpSpPr>
        <p:sp>
          <p:nvSpPr>
            <p:cNvPr id="40" name="椭圆 39"/>
            <p:cNvSpPr/>
            <p:nvPr/>
          </p:nvSpPr>
          <p:spPr>
            <a:xfrm>
              <a:off x="249222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grpSp>
        <p:nvGrpSpPr>
          <p:cNvPr id="6" name="组合 18"/>
          <p:cNvGrpSpPr>
            <a:grpSpLocks noChangeAspect="1"/>
          </p:cNvGrpSpPr>
          <p:nvPr/>
        </p:nvGrpSpPr>
        <p:grpSpPr>
          <a:xfrm>
            <a:off x="6776325" y="1892754"/>
            <a:ext cx="1944000" cy="1944000"/>
            <a:chOff x="6564085" y="1959430"/>
            <a:chExt cx="2148114" cy="2148114"/>
          </a:xfrm>
        </p:grpSpPr>
        <p:sp>
          <p:nvSpPr>
            <p:cNvPr id="30" name="椭圆 29"/>
            <p:cNvSpPr/>
            <p:nvPr/>
          </p:nvSpPr>
          <p:spPr>
            <a:xfrm>
              <a:off x="6564085"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26"/>
            <p:cNvGrpSpPr/>
            <p:nvPr/>
          </p:nvGrpSpPr>
          <p:grpSpPr>
            <a:xfrm>
              <a:off x="7033174" y="2413982"/>
              <a:ext cx="1209936" cy="1239010"/>
              <a:chOff x="3598200" y="1732459"/>
              <a:chExt cx="1947600" cy="1994400"/>
            </a:xfrm>
          </p:grpSpPr>
          <p:sp>
            <p:nvSpPr>
              <p:cNvPr id="29"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5" name="组合 15"/>
          <p:cNvGrpSpPr>
            <a:grpSpLocks noChangeAspect="1"/>
          </p:cNvGrpSpPr>
          <p:nvPr/>
        </p:nvGrpSpPr>
        <p:grpSpPr>
          <a:xfrm>
            <a:off x="4658776" y="1892754"/>
            <a:ext cx="1944000" cy="1944000"/>
            <a:chOff x="4528154" y="1959430"/>
            <a:chExt cx="2148114" cy="2148114"/>
          </a:xfrm>
        </p:grpSpPr>
        <p:sp>
          <p:nvSpPr>
            <p:cNvPr id="24" name="椭圆 23"/>
            <p:cNvSpPr/>
            <p:nvPr/>
          </p:nvSpPr>
          <p:spPr>
            <a:xfrm>
              <a:off x="4528154" y="1959430"/>
              <a:ext cx="2148114" cy="2148114"/>
            </a:xfrm>
            <a:prstGeom prst="ellipse">
              <a:avLst/>
            </a:prstGeom>
            <a:solidFill>
              <a:srgbClr val="0070C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6" name="Group 4"/>
            <p:cNvGrpSpPr>
              <a:grpSpLocks noChangeAspect="1"/>
            </p:cNvGrpSpPr>
            <p:nvPr/>
          </p:nvGrpSpPr>
          <p:grpSpPr bwMode="auto">
            <a:xfrm>
              <a:off x="5033378" y="2342981"/>
              <a:ext cx="1137666" cy="1381012"/>
              <a:chOff x="2694" y="1931"/>
              <a:chExt cx="374" cy="454"/>
            </a:xfrm>
            <a:solidFill>
              <a:schemeClr val="bg1"/>
            </a:solidFill>
          </p:grpSpPr>
          <p:sp>
            <p:nvSpPr>
              <p:cNvPr id="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8" name="矩形 37"/>
          <p:cNvSpPr/>
          <p:nvPr/>
        </p:nvSpPr>
        <p:spPr>
          <a:xfrm>
            <a:off x="32161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是什么</a:t>
            </a:r>
            <a:endParaRPr lang="en-US" altLang="zh-CN" sz="28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What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矩形 38"/>
          <p:cNvSpPr/>
          <p:nvPr/>
        </p:nvSpPr>
        <p:spPr>
          <a:xfrm>
            <a:off x="243916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能干嘛</a:t>
            </a:r>
          </a:p>
          <a:p>
            <a:pPr algn="ctr"/>
            <a:r>
              <a:rPr lang="en-US" altLang="zh-CN" sz="14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Can</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nvSpPr>
        <p:spPr>
          <a:xfrm>
            <a:off x="6674267"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algn="ctr"/>
            <a:r>
              <a:rPr lang="zh-CN" altLang="en-US"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怎么玩</a:t>
            </a:r>
            <a:endParaRPr lang="en-US" altLang="zh-CN" sz="2800" b="1"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How</a:t>
            </a:r>
          </a:p>
        </p:txBody>
      </p:sp>
      <p:sp>
        <p:nvSpPr>
          <p:cNvPr id="43" name="矩形 42"/>
          <p:cNvSpPr/>
          <p:nvPr/>
        </p:nvSpPr>
        <p:spPr>
          <a:xfrm>
            <a:off x="4556718" y="4186010"/>
            <a:ext cx="2148116" cy="779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rtlCol="0" anchor="ctr"/>
          <a:lstStyle/>
          <a:p>
            <a:pPr lvl="0" algn="ctr"/>
            <a:r>
              <a:rPr lang="zh-CN" altLang="en-US" sz="28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去哪下</a:t>
            </a:r>
            <a:endParaRPr lang="en-US" altLang="zh-CN" sz="28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lvl="0" algn="ctr"/>
            <a:r>
              <a:rPr lang="en-US" altLang="zh-CN" sz="1400"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Where</a:t>
            </a:r>
            <a:endParaRPr lang="zh-CN" altLang="en-US" sz="140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72749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服务器上面更新了，</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pull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a:t>
            </a:r>
          </a:p>
        </p:txBody>
      </p:sp>
      <p:pic>
        <p:nvPicPr>
          <p:cNvPr id="139266" name="Picture 2"/>
          <p:cNvPicPr>
            <a:picLocks noChangeAspect="1" noChangeArrowheads="1"/>
          </p:cNvPicPr>
          <p:nvPr/>
        </p:nvPicPr>
        <p:blipFill>
          <a:blip r:embed="rId2" cstate="print"/>
          <a:srcRect/>
          <a:stretch>
            <a:fillRect/>
          </a:stretch>
        </p:blipFill>
        <p:spPr bwMode="auto">
          <a:xfrm>
            <a:off x="251520" y="1556792"/>
            <a:ext cx="8685829" cy="3600400"/>
          </a:xfrm>
          <a:prstGeom prst="rect">
            <a:avLst/>
          </a:prstGeom>
          <a:noFill/>
          <a:ln w="9525">
            <a:noFill/>
            <a:miter lim="800000"/>
            <a:headEnd/>
            <a:tailEnd/>
          </a:ln>
        </p:spPr>
      </p:pic>
      <p:sp>
        <p:nvSpPr>
          <p:cNvPr id="6" name="TextBox 5"/>
          <p:cNvSpPr txBox="1"/>
          <p:nvPr/>
        </p:nvSpPr>
        <p:spPr>
          <a:xfrm>
            <a:off x="1547664" y="5589240"/>
            <a:ext cx="7200800" cy="707886"/>
          </a:xfrm>
          <a:prstGeom prst="rect">
            <a:avLst/>
          </a:prstGeom>
          <a:noFill/>
        </p:spPr>
        <p:txBody>
          <a:bodyPr wrap="square" rtlCol="0">
            <a:spAutoFit/>
          </a:bodyPr>
          <a:lstStyle/>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The current branch is not configured for pull</a:t>
            </a:r>
          </a:p>
          <a:p>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No value for key </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remote.origin.url</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 found in configuration</a:t>
            </a:r>
            <a:endPar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云形 7"/>
          <p:cNvSpPr/>
          <p:nvPr/>
        </p:nvSpPr>
        <p:spPr>
          <a:xfrm>
            <a:off x="-180528" y="5589240"/>
            <a:ext cx="1656184" cy="936104"/>
          </a:xfrm>
          <a:prstGeom prst="clou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b="1" dirty="0" smtClean="0"/>
              <a:t>Pull</a:t>
            </a:r>
          </a:p>
          <a:p>
            <a:pPr algn="ctr"/>
            <a:r>
              <a:rPr lang="en-US" altLang="zh-CN" b="1" dirty="0" smtClean="0"/>
              <a:t>Problem</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9266"/>
                                        </p:tgtEl>
                                        <p:attrNameLst>
                                          <p:attrName>style.visibility</p:attrName>
                                        </p:attrNameLst>
                                      </p:cBhvr>
                                      <p:to>
                                        <p:strVal val="visible"/>
                                      </p:to>
                                    </p:set>
                                    <p:anim calcmode="lin" valueType="num">
                                      <p:cBhvr additive="base">
                                        <p:cTn id="7" dur="1000" fill="hold"/>
                                        <p:tgtEl>
                                          <p:spTgt spid="139266"/>
                                        </p:tgtEl>
                                        <p:attrNameLst>
                                          <p:attrName>ppt_x</p:attrName>
                                        </p:attrNameLst>
                                      </p:cBhvr>
                                      <p:tavLst>
                                        <p:tav tm="0">
                                          <p:val>
                                            <p:strVal val="0-#ppt_w/2"/>
                                          </p:val>
                                        </p:tav>
                                        <p:tav tm="100000">
                                          <p:val>
                                            <p:strVal val="#ppt_x"/>
                                          </p:val>
                                        </p:tav>
                                      </p:tavLst>
                                    </p:anim>
                                    <p:anim calcmode="lin" valueType="num">
                                      <p:cBhvr additive="base">
                                        <p:cTn id="8" dur="1000" fill="hold"/>
                                        <p:tgtEl>
                                          <p:spTgt spid="1392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ppt_x"/>
                                          </p:val>
                                        </p:tav>
                                        <p:tav tm="100000">
                                          <p:val>
                                            <p:strVal val="#ppt_x"/>
                                          </p:val>
                                        </p:tav>
                                      </p:tavLst>
                                    </p:anim>
                                    <p:anim calcmode="lin" valueType="num">
                                      <p:cBhvr additive="base">
                                        <p:cTn id="14"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解决</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Eclipsei</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里面</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Pull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操作的问题</a:t>
            </a:r>
          </a:p>
        </p:txBody>
      </p:sp>
      <p:pic>
        <p:nvPicPr>
          <p:cNvPr id="140290" name="Picture 2"/>
          <p:cNvPicPr>
            <a:picLocks noChangeAspect="1" noChangeArrowheads="1"/>
          </p:cNvPicPr>
          <p:nvPr/>
        </p:nvPicPr>
        <p:blipFill>
          <a:blip r:embed="rId2" cstate="print"/>
          <a:srcRect/>
          <a:stretch>
            <a:fillRect/>
          </a:stretch>
        </p:blipFill>
        <p:spPr bwMode="auto">
          <a:xfrm>
            <a:off x="395536" y="1484784"/>
            <a:ext cx="8064896" cy="51017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解决</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Eclipsei</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里面</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Pull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操作的问题</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---2</a:t>
            </a:r>
          </a:p>
        </p:txBody>
      </p:sp>
      <p:pic>
        <p:nvPicPr>
          <p:cNvPr id="141314" name="Picture 2"/>
          <p:cNvPicPr>
            <a:picLocks noChangeAspect="1" noChangeArrowheads="1"/>
          </p:cNvPicPr>
          <p:nvPr/>
        </p:nvPicPr>
        <p:blipFill>
          <a:blip r:embed="rId2" cstate="print"/>
          <a:srcRect/>
          <a:stretch>
            <a:fillRect/>
          </a:stretch>
        </p:blipFill>
        <p:spPr bwMode="auto">
          <a:xfrm>
            <a:off x="0" y="1700808"/>
            <a:ext cx="9144000" cy="48245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553998"/>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解决</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Eclipsei</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里面</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Pull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操作的问题</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---3</a:t>
            </a:r>
          </a:p>
        </p:txBody>
      </p:sp>
      <p:sp>
        <p:nvSpPr>
          <p:cNvPr id="4" name="TextBox 3"/>
          <p:cNvSpPr txBox="1"/>
          <p:nvPr/>
        </p:nvSpPr>
        <p:spPr>
          <a:xfrm>
            <a:off x="395536" y="1628800"/>
            <a:ext cx="8280920" cy="3539430"/>
          </a:xfrm>
          <a:prstGeom prst="rect">
            <a:avLst/>
          </a:prstGeom>
          <a:noFill/>
        </p:spPr>
        <p:txBody>
          <a:bodyPr wrap="square" rtlCol="0">
            <a:spAutoFit/>
          </a:bodyPr>
          <a:lstStyle/>
          <a:p>
            <a:r>
              <a:rPr lang="en-US" altLang="zh-CN" sz="2800" dirty="0" smtClean="0"/>
              <a:t>[branch "master"]</a:t>
            </a:r>
          </a:p>
          <a:p>
            <a:r>
              <a:rPr lang="en-US" altLang="zh-CN" sz="2800" dirty="0" smtClean="0"/>
              <a:t>    remote = origin</a:t>
            </a:r>
          </a:p>
          <a:p>
            <a:r>
              <a:rPr lang="en-US" altLang="zh-CN" sz="2800" dirty="0" smtClean="0"/>
              <a:t>    merge = </a:t>
            </a:r>
            <a:r>
              <a:rPr lang="en-US" altLang="zh-CN" sz="2800" u="sng" dirty="0" smtClean="0"/>
              <a:t>refs/heads/master</a:t>
            </a:r>
          </a:p>
          <a:p>
            <a:endParaRPr lang="zh-CN" altLang="en-US" sz="2800" dirty="0" smtClean="0"/>
          </a:p>
          <a:p>
            <a:r>
              <a:rPr lang="en-US" altLang="zh-CN" sz="2800" dirty="0" smtClean="0"/>
              <a:t>[remote "origin"]</a:t>
            </a:r>
          </a:p>
          <a:p>
            <a:r>
              <a:rPr lang="en-US" altLang="zh-CN" sz="2800" dirty="0" smtClean="0"/>
              <a:t>    </a:t>
            </a:r>
            <a:r>
              <a:rPr lang="en-US" altLang="zh-CN" sz="2800" u="sng" dirty="0" err="1" smtClean="0"/>
              <a:t>url</a:t>
            </a:r>
            <a:r>
              <a:rPr lang="en-US" altLang="zh-CN" sz="2800" u="sng" dirty="0" smtClean="0"/>
              <a:t> = </a:t>
            </a:r>
            <a:r>
              <a:rPr lang="en-US" altLang="zh-CN" sz="2800" u="sng" dirty="0" err="1" smtClean="0"/>
              <a:t>git@github.com:zzyybs</a:t>
            </a:r>
            <a:r>
              <a:rPr lang="en-US" altLang="zh-CN" sz="2800" u="sng" dirty="0" smtClean="0"/>
              <a:t>/T0423.git</a:t>
            </a:r>
          </a:p>
          <a:p>
            <a:r>
              <a:rPr lang="en-US" altLang="zh-CN" sz="2800" dirty="0" smtClean="0"/>
              <a:t>    fetch = +</a:t>
            </a:r>
            <a:r>
              <a:rPr lang="en-US" altLang="zh-CN" sz="2800" u="sng" dirty="0" smtClean="0"/>
              <a:t>refs/heads/*:refs/remotes/origin/*</a:t>
            </a:r>
          </a:p>
          <a:p>
            <a:r>
              <a:rPr lang="en-US" altLang="zh-CN" sz="2800" dirty="0" smtClean="0"/>
              <a:t>    push = </a:t>
            </a:r>
            <a:r>
              <a:rPr lang="en-US" altLang="zh-CN" sz="2800" u="sng" dirty="0" smtClean="0"/>
              <a:t>refs/heads/</a:t>
            </a:r>
            <a:r>
              <a:rPr lang="en-US" altLang="zh-CN" sz="2800" u="sng" dirty="0" err="1" smtClean="0"/>
              <a:t>master:refs</a:t>
            </a:r>
            <a:r>
              <a:rPr lang="en-US" altLang="zh-CN" sz="2800" u="sng" dirty="0" smtClean="0"/>
              <a:t>/heads/master</a:t>
            </a:r>
            <a:endParaRPr lang="zh-CN" altLang="en-US" sz="28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553998"/>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解决</a:t>
            </a: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Eclipsei</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里面</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Pull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操作的问题</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---4</a:t>
            </a:r>
          </a:p>
        </p:txBody>
      </p:sp>
      <p:sp>
        <p:nvSpPr>
          <p:cNvPr id="4" name="TextBox 3"/>
          <p:cNvSpPr txBox="1"/>
          <p:nvPr/>
        </p:nvSpPr>
        <p:spPr>
          <a:xfrm>
            <a:off x="179512" y="1484784"/>
            <a:ext cx="8964488" cy="553998"/>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再次</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pull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到本地试试</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42338" name="Picture 2"/>
          <p:cNvPicPr>
            <a:picLocks noChangeAspect="1" noChangeArrowheads="1"/>
          </p:cNvPicPr>
          <p:nvPr/>
        </p:nvPicPr>
        <p:blipFill>
          <a:blip r:embed="rId2" cstate="print"/>
          <a:srcRect/>
          <a:stretch>
            <a:fillRect/>
          </a:stretch>
        </p:blipFill>
        <p:spPr bwMode="auto">
          <a:xfrm>
            <a:off x="323528" y="1988840"/>
            <a:ext cx="8568952" cy="46942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08720"/>
            <a:ext cx="8964488" cy="496996"/>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修改一个文件，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push</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pull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都试试，</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O(∩_∩)O</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哈哈</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7776864" cy="1477328"/>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实际开发问题，</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我总不能肉眼随时去看看服务器版本是不是比我新或者比较旧？</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本地和服务器端不同步了如何保持一致性？</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43362" name="Picture 2"/>
          <p:cNvPicPr>
            <a:picLocks noChangeAspect="1" noChangeArrowheads="1"/>
          </p:cNvPicPr>
          <p:nvPr/>
        </p:nvPicPr>
        <p:blipFill>
          <a:blip r:embed="rId2" cstate="print"/>
          <a:srcRect/>
          <a:stretch>
            <a:fillRect/>
          </a:stretch>
        </p:blipFill>
        <p:spPr bwMode="auto">
          <a:xfrm>
            <a:off x="251520" y="2348880"/>
            <a:ext cx="8568952" cy="4218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8568952" cy="553998"/>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实际开发问题，和远程服务器比对，看看</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local</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和</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remote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的情况</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44386" name="Picture 2"/>
          <p:cNvPicPr>
            <a:picLocks noChangeAspect="1" noChangeArrowheads="1"/>
          </p:cNvPicPr>
          <p:nvPr/>
        </p:nvPicPr>
        <p:blipFill>
          <a:blip r:embed="rId2" cstate="print"/>
          <a:srcRect/>
          <a:stretch>
            <a:fillRect/>
          </a:stretch>
        </p:blipFill>
        <p:spPr bwMode="auto">
          <a:xfrm>
            <a:off x="251520" y="1412776"/>
            <a:ext cx="8568952" cy="5086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764704"/>
            <a:ext cx="7776864" cy="499111"/>
          </a:xfrm>
          <a:prstGeom prst="rect">
            <a:avLst/>
          </a:prstGeom>
          <a:noFill/>
        </p:spPr>
        <p:txBody>
          <a:bodyPr wrap="square" rtlCol="0">
            <a:spAutoFit/>
          </a:bodyPr>
          <a:lstStyle/>
          <a:p>
            <a:pPr>
              <a:lnSpc>
                <a:spcPct val="150000"/>
              </a:lnSpc>
            </a:pP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实际开发问题，同步到远程服务器</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45411" name="Picture 3"/>
          <p:cNvPicPr>
            <a:picLocks noChangeAspect="1" noChangeArrowheads="1"/>
          </p:cNvPicPr>
          <p:nvPr/>
        </p:nvPicPr>
        <p:blipFill>
          <a:blip r:embed="rId2" cstate="print"/>
          <a:srcRect/>
          <a:stretch>
            <a:fillRect/>
          </a:stretch>
        </p:blipFill>
        <p:spPr bwMode="auto">
          <a:xfrm>
            <a:off x="323528" y="1916832"/>
            <a:ext cx="8640960" cy="35283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2852936"/>
            <a:ext cx="7776864" cy="553998"/>
          </a:xfrm>
          <a:prstGeom prst="rect">
            <a:avLst/>
          </a:prstGeom>
          <a:noFill/>
        </p:spPr>
        <p:txBody>
          <a:bodyPr wrap="square" rtlCol="0">
            <a:spAutoFit/>
          </a:bodyPr>
          <a:lstStyle/>
          <a:p>
            <a:pPr>
              <a:lnSpc>
                <a:spcPct val="150000"/>
              </a:lnSpc>
            </a:pPr>
            <a:r>
              <a:rPr lang="en-US" altLang="zh-CN" sz="2000" b="1" dirty="0" err="1" smtClean="0">
                <a:solidFill>
                  <a:srgbClr val="0070C0"/>
                </a:solidFill>
                <a:latin typeface="Arial" panose="020B0604020202020204" pitchFamily="34" charset="0"/>
                <a:ea typeface="微软雅黑" panose="020B0503020204020204" pitchFamily="34" charset="-122"/>
                <a:sym typeface="Arial" panose="020B0604020202020204" pitchFamily="34" charset="0"/>
              </a:rPr>
              <a:t>Egit</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插件</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Clone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到本地</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Eclipse</a:t>
            </a: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进行开发处理</a:t>
            </a:r>
            <a:r>
              <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smtClean="0">
                <a:solidFill>
                  <a:srgbClr val="0070C0"/>
                </a:solidFill>
                <a:latin typeface="Arial" panose="020B0604020202020204" pitchFamily="34" charset="0"/>
                <a:ea typeface="微软雅黑" panose="020B0503020204020204" pitchFamily="34" charset="-122"/>
                <a:sym typeface="Arial" panose="020B0604020202020204" pitchFamily="34" charset="0"/>
              </a:rPr>
              <a:t>远程到本地</a:t>
            </a:r>
            <a:endParaRPr lang="en-US" altLang="zh-CN"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FF5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FF5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FF5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16349</TotalTime>
  <Words>3501</Words>
  <Application>Microsoft Office PowerPoint</Application>
  <PresentationFormat>全屏显示(4:3)</PresentationFormat>
  <Paragraphs>427</Paragraphs>
  <Slides>116</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116</vt:i4>
      </vt:variant>
    </vt:vector>
  </HeadingPairs>
  <TitlesOfParts>
    <vt:vector size="124" baseType="lpstr">
      <vt:lpstr>Arial Unicode MS</vt:lpstr>
      <vt:lpstr>宋体</vt:lpstr>
      <vt:lpstr>微软雅黑</vt:lpstr>
      <vt:lpstr>Arial</vt:lpstr>
      <vt:lpstr>Calibri</vt:lpstr>
      <vt:lpstr>Verdana</vt:lpstr>
      <vt:lpstr>Wingdings</vt:lpstr>
      <vt:lpstr>Office 主题</vt:lpstr>
      <vt:lpstr>Git/Github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解决Git push时重复输入用户名密码</vt:lpstr>
      <vt:lpstr>解决Git push时重复输入用户名密码2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Git</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李城</cp:lastModifiedBy>
  <cp:revision>1136</cp:revision>
  <dcterms:created xsi:type="dcterms:W3CDTF">2013-03-04T07:19:04Z</dcterms:created>
  <dcterms:modified xsi:type="dcterms:W3CDTF">2016-04-28T02:15:44Z</dcterms:modified>
</cp:coreProperties>
</file>